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317" r:id="rId2"/>
    <p:sldId id="256" r:id="rId3"/>
    <p:sldId id="318" r:id="rId4"/>
    <p:sldId id="261" r:id="rId5"/>
    <p:sldId id="259" r:id="rId6"/>
    <p:sldId id="262" r:id="rId7"/>
    <p:sldId id="265" r:id="rId8"/>
    <p:sldId id="263" r:id="rId9"/>
    <p:sldId id="264" r:id="rId10"/>
    <p:sldId id="257" r:id="rId11"/>
    <p:sldId id="315" r:id="rId12"/>
    <p:sldId id="316" r:id="rId13"/>
    <p:sldId id="267" r:id="rId14"/>
    <p:sldId id="258" r:id="rId15"/>
    <p:sldId id="266" r:id="rId16"/>
    <p:sldId id="260" r:id="rId17"/>
    <p:sldId id="320" r:id="rId18"/>
    <p:sldId id="269" r:id="rId19"/>
    <p:sldId id="273" r:id="rId20"/>
    <p:sldId id="307" r:id="rId21"/>
    <p:sldId id="309" r:id="rId22"/>
    <p:sldId id="312" r:id="rId23"/>
    <p:sldId id="290" r:id="rId24"/>
    <p:sldId id="293" r:id="rId25"/>
    <p:sldId id="291" r:id="rId26"/>
    <p:sldId id="281" r:id="rId27"/>
    <p:sldId id="292" r:id="rId28"/>
    <p:sldId id="280" r:id="rId29"/>
    <p:sldId id="278" r:id="rId30"/>
    <p:sldId id="282" r:id="rId31"/>
    <p:sldId id="283" r:id="rId32"/>
    <p:sldId id="287" r:id="rId33"/>
    <p:sldId id="289" r:id="rId34"/>
    <p:sldId id="288" r:id="rId35"/>
    <p:sldId id="284" r:id="rId36"/>
    <p:sldId id="286" r:id="rId37"/>
    <p:sldId id="295" r:id="rId38"/>
    <p:sldId id="296" r:id="rId39"/>
    <p:sldId id="297" r:id="rId40"/>
    <p:sldId id="310" r:id="rId41"/>
    <p:sldId id="311" r:id="rId42"/>
    <p:sldId id="313" r:id="rId43"/>
    <p:sldId id="314" r:id="rId44"/>
    <p:sldId id="319" r:id="rId45"/>
    <p:sldId id="27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47AF6F-122D-4846-8036-9B2D49A086DC}" type="datetimeFigureOut">
              <a:rPr lang="en-IN" smtClean="0"/>
              <a:t>09-10-2024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46FE2E-71D3-4603-A1F6-54EB5106EC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9794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46FE2E-71D3-4603-A1F6-54EB5106ECA3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2906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1EFBA-878B-DAE9-A4C3-0CB085DD31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C4BA45-80DF-5511-9959-FB79529E15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1152FD-DD0A-2C17-A5A3-C6498776F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2CF84-FE2F-4399-B113-9E13E561C8F9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702C0-9EA7-9FB4-28A5-136A94CD7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EDE1C-22E6-2234-8104-6BC2F1D0B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62784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78772-C4CE-B9B1-C6E6-3CE8F8553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5CF4EB-87EC-D1C5-0DCC-4887FB84A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C0D7D-2469-BE80-1C64-EEF35E5F8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F0E04-FFDA-4371-B437-DD3A5B996D0C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C61AF2-CEBA-6C2A-E1BC-E98A54BEC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3FC2A-A6C9-0D7D-A14A-B7AD05FB3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04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8BC069-7801-47C9-6213-487669E4A5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B3467D-4487-EBF5-3FA5-DA315AEBA8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D3F62-8E2C-913A-36EF-989B803E3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B10E78-F8B1-4A40-83CB-9E258AB94404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AECE0-F8D0-3539-F2A1-DD5FE9576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239F-A604-FF5A-6AEA-8479AAE1E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2950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21A9-1F31-2166-6DC5-48892A282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8CA0ED-BE56-F9F8-1F30-E71A1E828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63D2C-BAAC-00EB-4BAE-23FAA610B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D4F64-E3EC-4596-A65D-13448704B623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439AA-38E9-3036-FEC3-CA1CE6AD5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7B8EAC-48F2-D0FA-DC77-A71B49F87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733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40715-C02F-1E59-E408-46926A794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0653BC-053A-7D4F-AF47-1C5B5F51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9FBFF-0228-4898-6565-166984E1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8B4A-EDA5-4706-98E1-A151678A8519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8F366-A4CB-41F3-35CF-8B4DFCE64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958FE9-06E9-5185-96D6-08B2932B8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14614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60D11-7A2C-D6D2-C8A0-366A73732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DE73A4-EF01-64E9-802F-F8DCC17020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59E18D-C37B-D90F-64A1-7FB4C8074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0999C-AE2D-FFC2-A7DB-7198E25C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AEC4-0D58-4A05-B88D-633B87C2DF52}" type="datetime1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D9EC6E-720F-858D-2504-104B06130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E784DF-08A1-69F8-3F18-64F4B4D45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228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7C29C-DEE1-99D5-6B77-2DA0E7FDD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E28FB5-48FD-C4BC-4702-AB4778FAA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6E0B07-20F7-B14E-3F36-FC208623F4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C1E4EF-4733-4644-059E-31BF7D327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4E015F-D657-C15A-CAD5-B54E12F01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EE0130-1D73-E099-C530-DFE6CDFAE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ECEC6-003E-452F-A524-B4BEF5D45704}" type="datetime1">
              <a:rPr lang="en-IN" smtClean="0"/>
              <a:t>09-10-2024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1AE6A8-F3B0-C6E0-A1D6-24FCEEE11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455B8-E9B8-64EB-A6B1-16085712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073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B0818-B076-842B-AB83-6180C2D76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003D38-4E3D-46AE-417E-88BC9034C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29ACEF-8B1C-4792-9BED-152FA66BFBAB}" type="datetime1">
              <a:rPr lang="en-IN" smtClean="0"/>
              <a:t>09-10-2024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2EDACA-8E91-555D-B287-731E9117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A5D750-18BE-7615-ECCB-F622E79F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9164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146C1-F817-F11D-A126-EE2A51BA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76100-3D1D-4291-8724-4D9BE7C4EC09}" type="datetime1">
              <a:rPr lang="en-IN" smtClean="0"/>
              <a:t>09-10-2024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15825B-5C1B-E5F3-3ECB-A5FDC8F8F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017AC-ECBA-A242-FF59-33948814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372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11C5F-89DD-7E14-031D-D6959F257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F12B-00B3-4F5E-FE44-9B81599F94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2F1FF-4DDC-EBC0-AD75-6EDA7D266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CCC89F-21E2-FAF1-43C3-5094F26DC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C05E5-2AFB-4A62-B7F4-D4B7B4D58397}" type="datetime1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EC2585-F3B4-9E0A-EB54-0CF3056D6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9BE90-DFC5-DC6C-8838-4B28611D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2471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6744-F3F1-9C99-26CE-E50964EBD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B623935-1850-6D6A-7896-A633189C57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4F221-C641-18CE-E99D-0C438C46CA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51EC3E-23B0-0278-32FE-D4CE6D133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CD685E-A299-4C45-896D-E6BF5EB96A02}" type="datetime1">
              <a:rPr lang="en-IN" smtClean="0"/>
              <a:t>09-10-2024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5E3FFE-8616-F285-3D9A-A2E4238CE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A6FC33-80B1-20F9-6660-6EF302BA0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9265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B4A8E1-92DE-5475-EA46-A4514BAD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DA3F4A-4CC6-DFC5-EA1C-AA785D9CD8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D45E39-6C62-0719-F5C4-835A7A76BC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52932D-2474-4A99-9A2E-B6C8E6D360ED}" type="datetime1">
              <a:rPr lang="en-IN" smtClean="0"/>
              <a:t>09-10-2024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B3AE3-BA7D-09F0-119A-9F2B954212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IN"/>
              <a:t>Department of CSE, BEC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A0D60-A082-FFCC-6F4D-922ED82167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4DCF20-3158-47AE-AFC7-BC5591359CC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802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your-username/my-project.gi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1ABA9D-F017-9B32-6259-74D47F7A5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Where to start DevOps?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DA9732D4-1764-3E1A-68FA-87DEA4BF8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0809" y="1675227"/>
            <a:ext cx="8450381" cy="43941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651EC2-401E-A949-8424-EB44EA15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299661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2D46-35B3-87AE-0700-1193867A7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is a </a:t>
            </a:r>
            <a:r>
              <a:rPr lang="en-US" dirty="0">
                <a:solidFill>
                  <a:schemeClr val="accent6"/>
                </a:solidFill>
              </a:rPr>
              <a:t>distributed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version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control</a:t>
            </a:r>
            <a:r>
              <a:rPr lang="en-US" dirty="0"/>
              <a:t> tool.</a:t>
            </a:r>
          </a:p>
          <a:p>
            <a:pPr algn="just"/>
            <a:r>
              <a:rPr lang="en-US" dirty="0"/>
              <a:t>Version control is a system that </a:t>
            </a:r>
            <a:r>
              <a:rPr lang="en-US" dirty="0">
                <a:solidFill>
                  <a:schemeClr val="accent4"/>
                </a:solidFill>
              </a:rPr>
              <a:t>records</a:t>
            </a:r>
            <a:r>
              <a:rPr lang="en-US" dirty="0"/>
              <a:t> </a:t>
            </a:r>
            <a:r>
              <a:rPr lang="en-US" dirty="0">
                <a:solidFill>
                  <a:schemeClr val="accent4"/>
                </a:solidFill>
              </a:rPr>
              <a:t>changes</a:t>
            </a:r>
            <a:r>
              <a:rPr lang="en-US" dirty="0"/>
              <a:t> to a file or set of files or </a:t>
            </a:r>
            <a:r>
              <a:rPr lang="en-US" dirty="0">
                <a:solidFill>
                  <a:schemeClr val="accent4"/>
                </a:solidFill>
              </a:rPr>
              <a:t>codebase</a:t>
            </a:r>
            <a:r>
              <a:rPr lang="en-US" dirty="0"/>
              <a:t> over time so that you can revert to specific versions later.</a:t>
            </a:r>
          </a:p>
          <a:p>
            <a:pPr algn="just"/>
            <a:r>
              <a:rPr lang="en-US" dirty="0"/>
              <a:t>In the realm of Git, a </a:t>
            </a:r>
            <a:r>
              <a:rPr lang="en-US" dirty="0">
                <a:solidFill>
                  <a:schemeClr val="accent4"/>
                </a:solidFill>
              </a:rPr>
              <a:t>commit</a:t>
            </a:r>
            <a:r>
              <a:rPr lang="en-US" dirty="0"/>
              <a:t> means a snapshot of file/set of files/codebase.</a:t>
            </a:r>
          </a:p>
          <a:p>
            <a:pPr algn="just"/>
            <a:r>
              <a:rPr lang="en-US" dirty="0"/>
              <a:t>A commit includes the changes made over the previous commit and stores a pointer to the previous commit </a:t>
            </a:r>
            <a:r>
              <a:rPr lang="en-US" dirty="0">
                <a:solidFill>
                  <a:schemeClr val="accent6"/>
                </a:solidFill>
              </a:rPr>
              <a:t>(version control)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 </a:t>
            </a:r>
            <a:r>
              <a:rPr lang="en-US" dirty="0">
                <a:solidFill>
                  <a:schemeClr val="accent4"/>
                </a:solidFill>
              </a:rPr>
              <a:t>codebase</a:t>
            </a:r>
            <a:r>
              <a:rPr lang="en-US" dirty="0"/>
              <a:t> combined with its entire </a:t>
            </a:r>
            <a:r>
              <a:rPr lang="en-US" dirty="0">
                <a:solidFill>
                  <a:srgbClr val="0070C0"/>
                </a:solidFill>
              </a:rPr>
              <a:t>commit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history</a:t>
            </a:r>
            <a:r>
              <a:rPr lang="en-US" dirty="0"/>
              <a:t> is called a </a:t>
            </a:r>
            <a:r>
              <a:rPr lang="en-US" dirty="0">
                <a:solidFill>
                  <a:schemeClr val="accent6"/>
                </a:solidFill>
              </a:rPr>
              <a:t>repository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EF003-17FE-0ACE-8ECC-29B2EB341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42724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2D46-35B3-87AE-0700-1193867A7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 Linus Torvalds created Git in 2005, and it</a:t>
            </a:r>
            <a:r>
              <a:rPr lang="en-US" dirty="0"/>
              <a:t> was built around the Linux operating system and MacOS. </a:t>
            </a:r>
          </a:p>
          <a:p>
            <a:pPr algn="just"/>
            <a:r>
              <a:rPr lang="en-US" dirty="0"/>
              <a:t>These operating systems have a built-in bash shell that allows Git to run smoothly.</a:t>
            </a:r>
          </a:p>
          <a:p>
            <a:pPr algn="just"/>
            <a:r>
              <a:rPr lang="en-US" dirty="0"/>
              <a:t>On the other hand, Windows is not a UNIX-based system and uses a different shell from bash, which git doesn't support out of the box. </a:t>
            </a:r>
          </a:p>
          <a:p>
            <a:pPr algn="just"/>
            <a:r>
              <a:rPr lang="en-US" dirty="0"/>
              <a:t>To bridge the gap, </a:t>
            </a:r>
            <a:r>
              <a:rPr lang="en-US" dirty="0">
                <a:solidFill>
                  <a:srgbClr val="0070C0"/>
                </a:solidFill>
              </a:rPr>
              <a:t>Git Bash </a:t>
            </a:r>
            <a:r>
              <a:rPr lang="en-US" dirty="0"/>
              <a:t>was created.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9E7FC8-8A8F-1FB6-C698-C74CB3C7A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06389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2D46-35B3-87AE-0700-1193867A76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Git Bash </a:t>
            </a:r>
            <a:r>
              <a:rPr lang="en-US" dirty="0"/>
              <a:t>is one of the most popular packages on Windows system and  comprises of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Bash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Git bash installs both </a:t>
            </a:r>
            <a:r>
              <a:rPr lang="en-US" dirty="0">
                <a:solidFill>
                  <a:srgbClr val="0070C0"/>
                </a:solidFill>
              </a:rPr>
              <a:t>git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bash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shell</a:t>
            </a:r>
            <a:r>
              <a:rPr lang="en-US" dirty="0"/>
              <a:t> on a </a:t>
            </a:r>
            <a:r>
              <a:rPr lang="en-US" dirty="0">
                <a:solidFill>
                  <a:srgbClr val="7030A0"/>
                </a:solidFill>
              </a:rPr>
              <a:t>Windows</a:t>
            </a:r>
            <a:r>
              <a:rPr lang="en-US" dirty="0"/>
              <a:t> system giving it access to command line tools that allow git to run properly. </a:t>
            </a:r>
          </a:p>
          <a:p>
            <a:pPr algn="just"/>
            <a:r>
              <a:rPr lang="en-US" dirty="0"/>
              <a:t>Additionally, git bash also installs bash tools such as </a:t>
            </a:r>
            <a:r>
              <a:rPr lang="en-US" dirty="0">
                <a:solidFill>
                  <a:srgbClr val="7030A0"/>
                </a:solidFill>
              </a:rPr>
              <a:t>ssh</a:t>
            </a:r>
            <a:r>
              <a:rPr lang="en-US" dirty="0"/>
              <a:t>, </a:t>
            </a:r>
            <a:r>
              <a:rPr lang="en-US" dirty="0">
                <a:solidFill>
                  <a:srgbClr val="0070C0"/>
                </a:solidFill>
              </a:rPr>
              <a:t>cat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nano</a:t>
            </a:r>
            <a:r>
              <a:rPr lang="en-US" dirty="0"/>
              <a:t> that makes developing on Windows easier.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1B1FA-E584-CCCD-75D3-17C50CED9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77305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96219EC-2568-4BC2-482E-6F298FAB8A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r="40225"/>
          <a:stretch/>
        </p:blipFill>
        <p:spPr>
          <a:xfrm>
            <a:off x="1246909" y="1427525"/>
            <a:ext cx="9500260" cy="492308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E31D7-477C-DE4B-79B0-7E8D2316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097646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E2D46-35B3-87AE-0700-1193867A7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1076399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6"/>
                </a:solidFill>
              </a:rPr>
              <a:t>GitHub</a:t>
            </a:r>
            <a:r>
              <a:rPr lang="en-US" dirty="0"/>
              <a:t> is a </a:t>
            </a:r>
            <a:r>
              <a:rPr lang="en-US" dirty="0">
                <a:solidFill>
                  <a:srgbClr val="0070C0"/>
                </a:solidFill>
              </a:rPr>
              <a:t>hosting</a:t>
            </a:r>
            <a:r>
              <a:rPr lang="en-US" dirty="0"/>
              <a:t> service for Git repositories. </a:t>
            </a:r>
          </a:p>
          <a:p>
            <a:pPr algn="just"/>
            <a:r>
              <a:rPr lang="en-US" dirty="0"/>
              <a:t>It adds a </a:t>
            </a:r>
            <a:r>
              <a:rPr lang="en-US" dirty="0">
                <a:solidFill>
                  <a:srgbClr val="0070C0"/>
                </a:solidFill>
              </a:rPr>
              <a:t>web-based</a:t>
            </a:r>
            <a:r>
              <a:rPr lang="en-US" dirty="0"/>
              <a:t> interface and additional </a:t>
            </a:r>
            <a:r>
              <a:rPr lang="en-US" dirty="0">
                <a:solidFill>
                  <a:srgbClr val="0070C0"/>
                </a:solidFill>
              </a:rPr>
              <a:t>collaboration</a:t>
            </a:r>
            <a:r>
              <a:rPr lang="en-US" dirty="0"/>
              <a:t> features on top of Git. </a:t>
            </a:r>
          </a:p>
          <a:p>
            <a:pPr algn="just"/>
            <a:r>
              <a:rPr lang="en-US" dirty="0"/>
              <a:t>Developers can </a:t>
            </a:r>
            <a:r>
              <a:rPr lang="en-US" dirty="0">
                <a:solidFill>
                  <a:srgbClr val="0070C0"/>
                </a:solidFill>
              </a:rPr>
              <a:t>push</a:t>
            </a:r>
            <a:r>
              <a:rPr lang="en-US" dirty="0"/>
              <a:t> their local Git repositories to </a:t>
            </a:r>
            <a:r>
              <a:rPr lang="en-US" dirty="0">
                <a:solidFill>
                  <a:schemeClr val="accent6"/>
                </a:solidFill>
              </a:rPr>
              <a:t>GitHub</a:t>
            </a:r>
            <a:r>
              <a:rPr lang="en-US" dirty="0"/>
              <a:t>, where others can access, contribute to, and </a:t>
            </a:r>
            <a:r>
              <a:rPr lang="en-US" dirty="0">
                <a:solidFill>
                  <a:srgbClr val="0070C0"/>
                </a:solidFill>
              </a:rPr>
              <a:t>collaborate</a:t>
            </a:r>
            <a:r>
              <a:rPr lang="en-US" dirty="0"/>
              <a:t> on the codebase for issue tracking, pull requests and project boards.</a:t>
            </a:r>
          </a:p>
          <a:p>
            <a:pPr algn="just"/>
            <a:r>
              <a:rPr lang="en-US" dirty="0"/>
              <a:t>Other examples are :</a:t>
            </a:r>
          </a:p>
          <a:p>
            <a:pPr algn="just"/>
            <a:r>
              <a:rPr lang="en-US" dirty="0">
                <a:solidFill>
                  <a:srgbClr val="7030A0"/>
                </a:solidFill>
              </a:rPr>
              <a:t>GitLab</a:t>
            </a:r>
            <a:r>
              <a:rPr lang="en-US" dirty="0"/>
              <a:t>, Bitbucket, </a:t>
            </a:r>
            <a:r>
              <a:rPr lang="en-US" dirty="0">
                <a:solidFill>
                  <a:srgbClr val="7030A0"/>
                </a:solidFill>
              </a:rPr>
              <a:t>Azure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DevOps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Repos</a:t>
            </a:r>
            <a:r>
              <a:rPr lang="en-US" dirty="0"/>
              <a:t>, AWS </a:t>
            </a:r>
            <a:r>
              <a:rPr lang="en-US" dirty="0" err="1"/>
              <a:t>CodeCommit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9CBCB7-0CDF-47A6-929E-417AD6FB9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01860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 - Version Control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E8C539-BAD3-47B3-C4D8-56EE27617E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075" y="1845426"/>
            <a:ext cx="8396797" cy="44503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0113E8-0B0F-501B-E521-5B511F9EC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780881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Git-GitHub</a:t>
            </a:r>
            <a:endParaRPr lang="en-IN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C528781-95DB-B94C-2CFB-8E2FBC63B06F}"/>
              </a:ext>
            </a:extLst>
          </p:cNvPr>
          <p:cNvGrpSpPr/>
          <p:nvPr/>
        </p:nvGrpSpPr>
        <p:grpSpPr>
          <a:xfrm>
            <a:off x="0" y="139754"/>
            <a:ext cx="12114917" cy="6647907"/>
            <a:chOff x="0" y="139754"/>
            <a:chExt cx="12114917" cy="66479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954A87-9343-B8B9-43B2-7C6910EAA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9706" y="365125"/>
              <a:ext cx="8605522" cy="56437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9C5363-97CF-452D-08F0-AE8B218769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" r="40225"/>
            <a:stretch/>
          </p:blipFill>
          <p:spPr>
            <a:xfrm>
              <a:off x="0" y="1911153"/>
              <a:ext cx="2866033" cy="14851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A25D9E2-B0DC-012C-9D14-F40CABF634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" r="40225"/>
            <a:stretch/>
          </p:blipFill>
          <p:spPr>
            <a:xfrm>
              <a:off x="9248884" y="139754"/>
              <a:ext cx="2866033" cy="14851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928F36-0396-A94B-B020-B045F603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4835" y="4727789"/>
              <a:ext cx="4466488" cy="205987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BD61CC4-05D1-407F-7897-CFB048326C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28800" y="3539534"/>
              <a:ext cx="492369" cy="492369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6F7354-7BBD-2741-5B9C-CC7DBDA366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2199" y="1616950"/>
              <a:ext cx="492369" cy="492369"/>
            </a:xfrm>
            <a:prstGeom prst="rect">
              <a:avLst/>
            </a:prstGeom>
          </p:spPr>
        </p:pic>
        <p:pic>
          <p:nvPicPr>
            <p:cNvPr id="1026" name="Picture 2" descr="UBC GitHub Instructor Guide | Learning ...">
              <a:extLst>
                <a:ext uri="{FF2B5EF4-FFF2-40B4-BE49-F238E27FC236}">
                  <a16:creationId xmlns:a16="http://schemas.microsoft.com/office/drawing/2014/main" id="{B3FC70AC-4204-AC41-9C2F-CCE1C14E4C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3494" y="904773"/>
              <a:ext cx="1461641" cy="818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2979F6-53B8-3D69-0747-98DF2B6ED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597525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B951E55-4117-ED19-944E-C2588930A7A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F9CF0E8-8AE6-5DBE-F5E3-68D2832B68E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69D88-8D27-DF5D-34CB-F8C72FB7A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33883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E5F-325B-2CB1-9127-CF51F0F9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solidFill>
                  <a:schemeClr val="accent6"/>
                </a:solidFill>
              </a:rPr>
              <a:t>Initial Steps</a:t>
            </a:r>
          </a:p>
          <a:p>
            <a:r>
              <a:rPr lang="en-IN" dirty="0"/>
              <a:t>Install Git</a:t>
            </a:r>
          </a:p>
          <a:p>
            <a:r>
              <a:rPr lang="en-IN" dirty="0"/>
              <a:t>Configure Git- </a:t>
            </a:r>
            <a:r>
              <a:rPr lang="en-IN" dirty="0">
                <a:solidFill>
                  <a:srgbClr val="0070C0"/>
                </a:solidFill>
              </a:rPr>
              <a:t>only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once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Create a GitHub account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8A35898-AA94-CBBD-49B2-FB950891EECA}"/>
              </a:ext>
            </a:extLst>
          </p:cNvPr>
          <p:cNvSpPr/>
          <p:nvPr/>
        </p:nvSpPr>
        <p:spPr>
          <a:xfrm>
            <a:off x="1258784" y="3408218"/>
            <a:ext cx="9174754" cy="1151908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config --global user.name "Your Name"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000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config --global </a:t>
            </a:r>
            <a:r>
              <a:rPr lang="en-IN" sz="2000" kern="100" dirty="0" err="1">
                <a:solidFill>
                  <a:srgbClr val="00206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user.email</a:t>
            </a:r>
            <a:r>
              <a:rPr lang="en-IN" sz="2000" kern="100" dirty="0">
                <a:solidFill>
                  <a:srgbClr val="002060"/>
                </a:solidFill>
                <a:effectLst/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 "your.email@example.com"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F47CA-8ED1-DA18-F581-9FBCE3E44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60830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B1CB136-C9CA-D47D-5ABA-7334DECA90E8}"/>
              </a:ext>
            </a:extLst>
          </p:cNvPr>
          <p:cNvGrpSpPr/>
          <p:nvPr/>
        </p:nvGrpSpPr>
        <p:grpSpPr>
          <a:xfrm>
            <a:off x="3930213" y="1472540"/>
            <a:ext cx="4827307" cy="5020335"/>
            <a:chOff x="7303333" y="1472540"/>
            <a:chExt cx="4827307" cy="5020335"/>
          </a:xfrm>
        </p:grpSpPr>
        <p:sp>
          <p:nvSpPr>
            <p:cNvPr id="4" name="Flowchart: Magnetic Disk 3">
              <a:extLst>
                <a:ext uri="{FF2B5EF4-FFF2-40B4-BE49-F238E27FC236}">
                  <a16:creationId xmlns:a16="http://schemas.microsoft.com/office/drawing/2014/main" id="{C3B8BBC5-C30B-2019-79E1-80C39DEFE8CB}"/>
                </a:ext>
              </a:extLst>
            </p:cNvPr>
            <p:cNvSpPr/>
            <p:nvPr/>
          </p:nvSpPr>
          <p:spPr>
            <a:xfrm>
              <a:off x="7303333" y="2291938"/>
              <a:ext cx="1092530" cy="878774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Working Directory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7648AEE-D7BC-09D4-04EF-86DD04B18597}"/>
                </a:ext>
              </a:extLst>
            </p:cNvPr>
            <p:cNvCxnSpPr>
              <a:stCxn id="4" idx="3"/>
            </p:cNvCxnSpPr>
            <p:nvPr/>
          </p:nvCxnSpPr>
          <p:spPr>
            <a:xfrm>
              <a:off x="7849598" y="317071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9B189C56-D7CB-8028-8E56-3782188F75F9}"/>
                </a:ext>
              </a:extLst>
            </p:cNvPr>
            <p:cNvSpPr/>
            <p:nvPr/>
          </p:nvSpPr>
          <p:spPr>
            <a:xfrm>
              <a:off x="8548256" y="2301838"/>
              <a:ext cx="1092530" cy="878774"/>
            </a:xfrm>
            <a:prstGeom prst="flowChartMagneticDisk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Staging Area</a:t>
              </a:r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B9A17DCA-A951-8493-4DC0-DD1EF40C8A3D}"/>
                </a:ext>
              </a:extLst>
            </p:cNvPr>
            <p:cNvSpPr/>
            <p:nvPr/>
          </p:nvSpPr>
          <p:spPr>
            <a:xfrm>
              <a:off x="9793185" y="2287984"/>
              <a:ext cx="1092530" cy="878774"/>
            </a:xfrm>
            <a:prstGeom prst="flowChartMagneticDisk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Local </a:t>
              </a:r>
              <a:r>
                <a:rPr lang="en-IN" sz="1400" dirty="0"/>
                <a:t>Repository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550CFF53-DCA9-26BB-2267-E7B69348E054}"/>
                </a:ext>
              </a:extLst>
            </p:cNvPr>
            <p:cNvSpPr/>
            <p:nvPr/>
          </p:nvSpPr>
          <p:spPr>
            <a:xfrm>
              <a:off x="11038110" y="2274130"/>
              <a:ext cx="1092530" cy="878774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Remote </a:t>
              </a:r>
              <a:r>
                <a:rPr lang="en-IN" sz="1400" dirty="0"/>
                <a:t>Repository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B046EB1-040B-8779-8D8B-B1AF842B7BBF}"/>
                </a:ext>
              </a:extLst>
            </p:cNvPr>
            <p:cNvCxnSpPr/>
            <p:nvPr/>
          </p:nvCxnSpPr>
          <p:spPr>
            <a:xfrm>
              <a:off x="9106403" y="316873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114D9C8-1F9F-4A83-7E95-08079C30451A}"/>
                </a:ext>
              </a:extLst>
            </p:cNvPr>
            <p:cNvCxnSpPr/>
            <p:nvPr/>
          </p:nvCxnSpPr>
          <p:spPr>
            <a:xfrm>
              <a:off x="10363214" y="3166755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0CFBE9-0805-31CC-A563-148EFA42B021}"/>
                </a:ext>
              </a:extLst>
            </p:cNvPr>
            <p:cNvCxnSpPr/>
            <p:nvPr/>
          </p:nvCxnSpPr>
          <p:spPr>
            <a:xfrm>
              <a:off x="11608144" y="317665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DD0C353-9453-9614-36ED-54EC1BA4ACCE}"/>
                </a:ext>
              </a:extLst>
            </p:cNvPr>
            <p:cNvSpPr/>
            <p:nvPr/>
          </p:nvSpPr>
          <p:spPr>
            <a:xfrm>
              <a:off x="10945119" y="1472540"/>
              <a:ext cx="36000" cy="50203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9BA260-EF93-D1A6-24D7-1DD604FB01C5}"/>
                </a:ext>
              </a:extLst>
            </p:cNvPr>
            <p:cNvSpPr txBox="1"/>
            <p:nvPr/>
          </p:nvSpPr>
          <p:spPr>
            <a:xfrm>
              <a:off x="7659588" y="1690688"/>
              <a:ext cx="17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Local System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FE3E9E9-3D92-B8B7-52EE-864FB5658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130" y="1622909"/>
              <a:ext cx="1009780" cy="504890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8EF07EC5-6AE5-5680-7A07-DA2A52B83534}"/>
                </a:ext>
              </a:extLst>
            </p:cNvPr>
            <p:cNvCxnSpPr/>
            <p:nvPr/>
          </p:nvCxnSpPr>
          <p:spPr>
            <a:xfrm>
              <a:off x="9132132" y="4132613"/>
              <a:ext cx="12330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E0240BF-62DC-3856-59C3-0888F24E7D6B}"/>
                </a:ext>
              </a:extLst>
            </p:cNvPr>
            <p:cNvSpPr txBox="1"/>
            <p:nvPr/>
          </p:nvSpPr>
          <p:spPr>
            <a:xfrm>
              <a:off x="7849593" y="3370000"/>
              <a:ext cx="12231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add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512844-2416-44B2-562A-4D1F956CA899}"/>
                </a:ext>
              </a:extLst>
            </p:cNvPr>
            <p:cNvSpPr txBox="1"/>
            <p:nvPr/>
          </p:nvSpPr>
          <p:spPr>
            <a:xfrm>
              <a:off x="9029817" y="3691245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commit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6668D4A2-3889-2DED-AA62-F7F297589C40}"/>
                </a:ext>
              </a:extLst>
            </p:cNvPr>
            <p:cNvCxnSpPr/>
            <p:nvPr/>
          </p:nvCxnSpPr>
          <p:spPr>
            <a:xfrm>
              <a:off x="10388934" y="4855029"/>
              <a:ext cx="12330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C37DC9D-AE45-4331-0AA2-EC19749DCE92}"/>
                </a:ext>
              </a:extLst>
            </p:cNvPr>
            <p:cNvSpPr txBox="1"/>
            <p:nvPr/>
          </p:nvSpPr>
          <p:spPr>
            <a:xfrm>
              <a:off x="10452869" y="4413661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push</a:t>
              </a:r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5204C65-58F2-8665-DFD0-A7F0CAA528C6}"/>
              </a:ext>
            </a:extLst>
          </p:cNvPr>
          <p:cNvCxnSpPr>
            <a:cxnSpLocks/>
          </p:cNvCxnSpPr>
          <p:nvPr/>
        </p:nvCxnSpPr>
        <p:spPr>
          <a:xfrm>
            <a:off x="4476473" y="4712524"/>
            <a:ext cx="251362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61C4F45-5EB3-E3C8-95F6-1FB9E8B7C095}"/>
              </a:ext>
            </a:extLst>
          </p:cNvPr>
          <p:cNvSpPr txBox="1"/>
          <p:nvPr/>
        </p:nvSpPr>
        <p:spPr>
          <a:xfrm>
            <a:off x="4811572" y="4271156"/>
            <a:ext cx="1888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commit -a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2BF6435-AAA0-FE96-1D53-E023EAB64999}"/>
              </a:ext>
            </a:extLst>
          </p:cNvPr>
          <p:cNvGrpSpPr/>
          <p:nvPr/>
        </p:nvGrpSpPr>
        <p:grpSpPr>
          <a:xfrm>
            <a:off x="4671648" y="864573"/>
            <a:ext cx="1085395" cy="941694"/>
            <a:chOff x="973009" y="2898266"/>
            <a:chExt cx="1689247" cy="14097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F2680D06-B2ED-1EAD-E368-06A8BE4FD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009" y="2898266"/>
              <a:ext cx="1533525" cy="14097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8422EEF3-2F3B-AA5D-743B-79908D945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77" y="2930771"/>
              <a:ext cx="803779" cy="803779"/>
            </a:xfrm>
            <a:prstGeom prst="rect">
              <a:avLst/>
            </a:prstGeom>
          </p:spPr>
        </p:pic>
      </p:grpSp>
      <p:pic>
        <p:nvPicPr>
          <p:cNvPr id="31" name="Picture 2" descr="UBC GitHub Instructor Guide | Learning ...">
            <a:extLst>
              <a:ext uri="{FF2B5EF4-FFF2-40B4-BE49-F238E27FC236}">
                <a16:creationId xmlns:a16="http://schemas.microsoft.com/office/drawing/2014/main" id="{917D70AE-B8AA-678C-E0A4-16C90742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2055" y="1048932"/>
            <a:ext cx="1055779" cy="5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87ECD3-0291-83E1-FCAF-612CB5616273}"/>
              </a:ext>
            </a:extLst>
          </p:cNvPr>
          <p:cNvCxnSpPr/>
          <p:nvPr/>
        </p:nvCxnSpPr>
        <p:spPr>
          <a:xfrm>
            <a:off x="4516365" y="3710586"/>
            <a:ext cx="123304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5106AD5-696C-546E-FBDC-213E0F451B03}"/>
              </a:ext>
            </a:extLst>
          </p:cNvPr>
          <p:cNvCxnSpPr>
            <a:cxnSpLocks/>
          </p:cNvCxnSpPr>
          <p:nvPr/>
        </p:nvCxnSpPr>
        <p:spPr>
          <a:xfrm flipH="1">
            <a:off x="6990094" y="3347173"/>
            <a:ext cx="124493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BCAFFC80-C112-749F-85B1-BD37F0F81E69}"/>
              </a:ext>
            </a:extLst>
          </p:cNvPr>
          <p:cNvSpPr txBox="1"/>
          <p:nvPr/>
        </p:nvSpPr>
        <p:spPr>
          <a:xfrm>
            <a:off x="6973486" y="3065203"/>
            <a:ext cx="1434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clone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B5E7582-ED3F-3C29-4FB5-F7A9EAF7F3B9}"/>
              </a:ext>
            </a:extLst>
          </p:cNvPr>
          <p:cNvCxnSpPr>
            <a:cxnSpLocks/>
          </p:cNvCxnSpPr>
          <p:nvPr/>
        </p:nvCxnSpPr>
        <p:spPr>
          <a:xfrm flipH="1">
            <a:off x="4446187" y="3347173"/>
            <a:ext cx="1253444" cy="11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09F634A5-CCEE-8D8F-CB95-C331DE42AFF2}"/>
              </a:ext>
            </a:extLst>
          </p:cNvPr>
          <p:cNvCxnSpPr>
            <a:cxnSpLocks/>
          </p:cNvCxnSpPr>
          <p:nvPr/>
        </p:nvCxnSpPr>
        <p:spPr>
          <a:xfrm flipH="1">
            <a:off x="5735723" y="3347174"/>
            <a:ext cx="1253444" cy="117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90E8C828-F620-3055-7454-3C87D163E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608374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96886-871C-74BA-DDDB-FDB4FA8845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Git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860172-F8FD-DA07-B104-4E80413D61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2720E8-0DD7-37AE-96F7-71FF68B78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8223592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B131-50ED-2C0C-DA92-8DBA01EF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366846" cy="4551729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log </a:t>
            </a:r>
            <a:r>
              <a:rPr lang="en-US" dirty="0"/>
              <a:t>command is used to view the history of </a:t>
            </a:r>
            <a:r>
              <a:rPr lang="en-US" dirty="0">
                <a:solidFill>
                  <a:srgbClr val="0070C0"/>
                </a:solidFill>
              </a:rPr>
              <a:t>commits</a:t>
            </a:r>
            <a:r>
              <a:rPr lang="en-US" dirty="0"/>
              <a:t> in a Git repository. </a:t>
            </a:r>
          </a:p>
          <a:p>
            <a:pPr algn="just"/>
            <a:r>
              <a:rPr lang="en-US" dirty="0"/>
              <a:t>It prints commit hash, author, date, and commit message – </a:t>
            </a:r>
            <a:r>
              <a:rPr lang="en-US" dirty="0">
                <a:solidFill>
                  <a:srgbClr val="0070C0"/>
                </a:solidFill>
              </a:rPr>
              <a:t>latest on top.</a:t>
            </a:r>
          </a:p>
          <a:p>
            <a:pPr algn="just"/>
            <a:r>
              <a:rPr lang="en-US" dirty="0"/>
              <a:t>Several options customize the output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C06967-6426-8D4D-CADD-C1AAA77AF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649" y="1808737"/>
            <a:ext cx="6624204" cy="37362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57CCAC0-FE20-08D2-77EB-466706079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83223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B131-50ED-2C0C-DA92-8DBA01EF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log –n 3 </a:t>
            </a:r>
            <a:r>
              <a:rPr lang="en-US" dirty="0"/>
              <a:t>shows the last 3 commits.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log –-pretty="%h : %s" </a:t>
            </a:r>
            <a:r>
              <a:rPr lang="en-US" dirty="0"/>
              <a:t>prints abbreviated hash and commit message.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log –-</a:t>
            </a:r>
            <a:r>
              <a:rPr lang="en-US" dirty="0" err="1">
                <a:solidFill>
                  <a:srgbClr val="002060"/>
                </a:solidFill>
                <a:latin typeface="Consolas" panose="020B0609020204030204" pitchFamily="49" charset="0"/>
              </a:rPr>
              <a:t>oneline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en-US" dirty="0"/>
              <a:t>shows a summary of commits with one line per commit.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log –-graph </a:t>
            </a:r>
            <a:r>
              <a:rPr lang="en-US" dirty="0"/>
              <a:t>shows a text-based graphical representation of the commit history.</a:t>
            </a:r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40F7A1-3123-EE3D-DE1D-B503B512E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22835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B131-50ED-2C0C-DA92-8DBA01EFE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Git maintains a pointer </a:t>
            </a:r>
            <a:r>
              <a:rPr lang="en-US" dirty="0">
                <a:solidFill>
                  <a:srgbClr val="00B050"/>
                </a:solidFill>
                <a:latin typeface="Consolas" panose="020B0609020204030204" pitchFamily="49" charset="0"/>
              </a:rPr>
              <a:t>HEAD</a:t>
            </a:r>
            <a:r>
              <a:rPr lang="en-US" dirty="0"/>
              <a:t> that points to the </a:t>
            </a:r>
            <a:r>
              <a:rPr lang="en-US" dirty="0">
                <a:solidFill>
                  <a:srgbClr val="0070C0"/>
                </a:solidFill>
              </a:rPr>
              <a:t>latest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commit</a:t>
            </a:r>
            <a:r>
              <a:rPr lang="en-US" dirty="0"/>
              <a:t> on the current branch (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main</a:t>
            </a:r>
            <a:r>
              <a:rPr lang="en-US" dirty="0"/>
              <a:t>) you're working on.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show HEAD 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P</a:t>
            </a:r>
            <a:r>
              <a:rPr lang="en-US" dirty="0"/>
              <a:t>rints the details of the latest commit to which </a:t>
            </a:r>
            <a:r>
              <a:rPr lang="en-US" dirty="0">
                <a:solidFill>
                  <a:srgbClr val="00B050"/>
                </a:solidFill>
              </a:rPr>
              <a:t>HEAD</a:t>
            </a:r>
            <a:r>
              <a:rPr lang="en-US" dirty="0"/>
              <a:t> is pointing to.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show HEAD~1 </a:t>
            </a:r>
          </a:p>
          <a:p>
            <a:pPr algn="just"/>
            <a:r>
              <a:rPr lang="en-US" dirty="0"/>
              <a:t>Prints the details of the </a:t>
            </a:r>
            <a:r>
              <a:rPr lang="en-US" dirty="0">
                <a:solidFill>
                  <a:srgbClr val="0070C0"/>
                </a:solidFill>
              </a:rPr>
              <a:t>previous</a:t>
            </a:r>
            <a:r>
              <a:rPr lang="en-US" dirty="0"/>
              <a:t>  commit  relative to the commit what  </a:t>
            </a:r>
            <a:r>
              <a:rPr lang="en-US" dirty="0">
                <a:solidFill>
                  <a:srgbClr val="00B050"/>
                </a:solidFill>
              </a:rPr>
              <a:t>HEAD</a:t>
            </a:r>
            <a:r>
              <a:rPr lang="en-US" dirty="0"/>
              <a:t> is pointing to.</a:t>
            </a:r>
          </a:p>
          <a:p>
            <a:pPr algn="just"/>
            <a:r>
              <a:rPr lang="en-US">
                <a:solidFill>
                  <a:srgbClr val="002060"/>
                </a:solidFill>
                <a:latin typeface="Consolas" panose="020B0609020204030204" pitchFamily="49" charset="0"/>
              </a:rPr>
              <a:t>git show HEAD~&lt;n&gt;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BD252-2C88-01FD-DD03-03A10A02F0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1405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E5F-325B-2CB1-9127-CF51F0F9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</a:t>
            </a:r>
            <a:r>
              <a:rPr lang="en-US" dirty="0">
                <a:solidFill>
                  <a:srgbClr val="00B0F0"/>
                </a:solidFill>
              </a:rPr>
              <a:t>commit</a:t>
            </a:r>
            <a:r>
              <a:rPr lang="en-US" dirty="0"/>
              <a:t> is identified by a unique </a:t>
            </a:r>
            <a:r>
              <a:rPr lang="en-US" dirty="0">
                <a:solidFill>
                  <a:srgbClr val="00B0F0"/>
                </a:solidFill>
              </a:rPr>
              <a:t>SHA-1</a:t>
            </a:r>
            <a:r>
              <a:rPr lang="en-US" dirty="0"/>
              <a:t> (Secure Hash Algorithm – 1) hash. </a:t>
            </a:r>
          </a:p>
          <a:p>
            <a:pPr algn="just"/>
            <a:r>
              <a:rPr lang="en-US" dirty="0"/>
              <a:t>This hash is a </a:t>
            </a:r>
            <a:r>
              <a:rPr lang="en-US" dirty="0">
                <a:solidFill>
                  <a:srgbClr val="00B0F0"/>
                </a:solidFill>
              </a:rPr>
              <a:t>40-hex character </a:t>
            </a:r>
            <a:r>
              <a:rPr lang="en-US" dirty="0"/>
              <a:t>string. It is a 160-bit (20-byte) code.</a:t>
            </a:r>
          </a:p>
          <a:p>
            <a:pPr algn="just"/>
            <a:r>
              <a:rPr lang="en-US" dirty="0"/>
              <a:t>Normally, first six characters are good enough to refer to a commit. With this code, one can </a:t>
            </a:r>
            <a:r>
              <a:rPr lang="en-US" dirty="0">
                <a:solidFill>
                  <a:srgbClr val="0070C0"/>
                </a:solidFill>
              </a:rPr>
              <a:t>revert</a:t>
            </a:r>
            <a:r>
              <a:rPr lang="en-US" dirty="0"/>
              <a:t> back to a specific commit state.</a:t>
            </a:r>
          </a:p>
          <a:p>
            <a:pPr algn="just"/>
            <a:r>
              <a:rPr lang="en-US" dirty="0"/>
              <a:t>It is generated based on the contents of the commit, including metadata such as the author, timestamp, and the commit message, as well as the actual changes made in the commit.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6577F-C086-D7A6-5DB6-DB65A745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990836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E5F-325B-2CB1-9127-CF51F0F9C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0070C0"/>
                </a:solidFill>
              </a:rPr>
              <a:t>Branch</a:t>
            </a:r>
          </a:p>
          <a:p>
            <a:pPr algn="just"/>
            <a:r>
              <a:rPr lang="en-IN" dirty="0"/>
              <a:t>When a repository is </a:t>
            </a:r>
            <a:r>
              <a:rPr lang="en-IN" dirty="0">
                <a:solidFill>
                  <a:srgbClr val="0070C0"/>
                </a:solidFill>
              </a:rPr>
              <a:t>cloned</a:t>
            </a:r>
            <a:r>
              <a:rPr lang="en-IN" dirty="0"/>
              <a:t> or created </a:t>
            </a:r>
            <a:r>
              <a:rPr lang="en-IN" dirty="0">
                <a:solidFill>
                  <a:srgbClr val="0070C0"/>
                </a:solidFill>
              </a:rPr>
              <a:t>locally, </a:t>
            </a:r>
            <a:r>
              <a:rPr lang="en-IN" dirty="0"/>
              <a:t>the working directory code  is on </a:t>
            </a:r>
            <a:r>
              <a:rPr lang="en-IN" dirty="0">
                <a:solidFill>
                  <a:srgbClr val="7030A0"/>
                </a:solidFill>
                <a:latin typeface="Consolas" panose="020B0609020204030204" pitchFamily="49" charset="0"/>
              </a:rPr>
              <a:t>main</a:t>
            </a:r>
            <a:r>
              <a:rPr lang="en-IN" dirty="0"/>
              <a:t> branch.</a:t>
            </a:r>
          </a:p>
          <a:p>
            <a:pPr algn="just"/>
            <a:r>
              <a:rPr lang="en-IN" dirty="0"/>
              <a:t>In the realm of Git, </a:t>
            </a:r>
            <a:r>
              <a:rPr lang="en-IN" dirty="0">
                <a:solidFill>
                  <a:srgbClr val="7030A0"/>
                </a:solidFill>
                <a:latin typeface="Consolas" panose="020B0609020204030204" pitchFamily="49" charset="0"/>
              </a:rPr>
              <a:t>main </a:t>
            </a:r>
            <a:r>
              <a:rPr lang="en-US" dirty="0"/>
              <a:t>branch is the default stable branch where the production-ready code resides.</a:t>
            </a:r>
          </a:p>
          <a:p>
            <a:pPr algn="just"/>
            <a:r>
              <a:rPr lang="en-US" dirty="0"/>
              <a:t>Developers work on new features or bug fixes in </a:t>
            </a:r>
            <a:r>
              <a:rPr lang="en-US" dirty="0">
                <a:solidFill>
                  <a:srgbClr val="0070C0"/>
                </a:solidFill>
              </a:rPr>
              <a:t>separate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branches</a:t>
            </a:r>
            <a:r>
              <a:rPr lang="en-US" dirty="0"/>
              <a:t>. </a:t>
            </a:r>
          </a:p>
          <a:p>
            <a:pPr algn="just"/>
            <a:r>
              <a:rPr lang="en-US" dirty="0"/>
              <a:t>These branches are  </a:t>
            </a:r>
            <a:r>
              <a:rPr lang="en-US" dirty="0">
                <a:solidFill>
                  <a:srgbClr val="0070C0"/>
                </a:solidFill>
              </a:rPr>
              <a:t>merged</a:t>
            </a:r>
            <a:r>
              <a:rPr lang="en-US" dirty="0"/>
              <a:t> into the stable branch after they have been thoroughly tested.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30762-8829-76EA-40DF-8F1483812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42392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E5F-325B-2CB1-9127-CF51F0F9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fontScale="92500"/>
          </a:bodyPr>
          <a:lstStyle/>
          <a:p>
            <a:pPr algn="just"/>
            <a:r>
              <a:rPr lang="en-IN" dirty="0">
                <a:solidFill>
                  <a:srgbClr val="0070C0"/>
                </a:solidFill>
              </a:rPr>
              <a:t>Upstream/Remote tracking branches</a:t>
            </a:r>
          </a:p>
          <a:p>
            <a:pPr algn="just"/>
            <a:r>
              <a:rPr lang="en-IN" dirty="0"/>
              <a:t>The  </a:t>
            </a:r>
            <a:r>
              <a:rPr lang="en-IN" dirty="0">
                <a:solidFill>
                  <a:srgbClr val="7030A0"/>
                </a:solidFill>
                <a:latin typeface="Consolas" panose="020B0609020204030204" pitchFamily="49" charset="0"/>
              </a:rPr>
              <a:t>main</a:t>
            </a:r>
            <a:r>
              <a:rPr lang="en-IN" dirty="0"/>
              <a:t> branch in the local repository is set up to track the remote </a:t>
            </a:r>
            <a:r>
              <a:rPr lang="en-IN" dirty="0">
                <a:solidFill>
                  <a:schemeClr val="accent6"/>
                </a:solidFill>
              </a:rPr>
              <a:t>origin/main </a:t>
            </a:r>
            <a:r>
              <a:rPr lang="en-IN" dirty="0"/>
              <a:t>branch.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origin </a:t>
            </a:r>
            <a:r>
              <a:rPr lang="en-IN" dirty="0"/>
              <a:t>is the name given for the remote repository cloned.</a:t>
            </a:r>
          </a:p>
          <a:p>
            <a:pPr algn="just"/>
            <a:r>
              <a:rPr lang="en-IN" dirty="0">
                <a:solidFill>
                  <a:schemeClr val="accent6"/>
                </a:solidFill>
              </a:rPr>
              <a:t>main </a:t>
            </a:r>
            <a:r>
              <a:rPr lang="en-IN" dirty="0"/>
              <a:t>is the branch on the remote repository.</a:t>
            </a:r>
          </a:p>
          <a:p>
            <a:pPr algn="just"/>
            <a:r>
              <a:rPr lang="en-IN" dirty="0"/>
              <a:t>Every local branch is associated with a remote tracking branch.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D0DCCF-83F4-FAB6-98D4-1229D86107C9}"/>
              </a:ext>
            </a:extLst>
          </p:cNvPr>
          <p:cNvGrpSpPr/>
          <p:nvPr/>
        </p:nvGrpSpPr>
        <p:grpSpPr>
          <a:xfrm>
            <a:off x="6869887" y="1444934"/>
            <a:ext cx="4827307" cy="5020335"/>
            <a:chOff x="7303333" y="1472540"/>
            <a:chExt cx="4827307" cy="5020335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BE5BDC4B-8D8B-1946-6AE7-C6337FF02099}"/>
                </a:ext>
              </a:extLst>
            </p:cNvPr>
            <p:cNvSpPr/>
            <p:nvPr/>
          </p:nvSpPr>
          <p:spPr>
            <a:xfrm>
              <a:off x="7303333" y="2291938"/>
              <a:ext cx="1092530" cy="878774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Working Directory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04B768-C609-638D-EC0C-731B0D359316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7849598" y="317071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8538E53E-50E0-8DA4-E893-3D5DE4F482D9}"/>
                </a:ext>
              </a:extLst>
            </p:cNvPr>
            <p:cNvSpPr/>
            <p:nvPr/>
          </p:nvSpPr>
          <p:spPr>
            <a:xfrm>
              <a:off x="8548256" y="2301838"/>
              <a:ext cx="1092530" cy="878774"/>
            </a:xfrm>
            <a:prstGeom prst="flowChartMagneticDisk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Staging Area</a:t>
              </a:r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2077D872-3867-4482-8DDD-EE3137739DEC}"/>
                </a:ext>
              </a:extLst>
            </p:cNvPr>
            <p:cNvSpPr/>
            <p:nvPr/>
          </p:nvSpPr>
          <p:spPr>
            <a:xfrm>
              <a:off x="9793185" y="2287984"/>
              <a:ext cx="1092530" cy="878774"/>
            </a:xfrm>
            <a:prstGeom prst="flowChartMagneticDisk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Local </a:t>
              </a:r>
              <a:r>
                <a:rPr lang="en-IN" sz="1400" dirty="0"/>
                <a:t>Repository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FB2B5DCE-5BF6-A7AE-44F3-62A463AB5AE7}"/>
                </a:ext>
              </a:extLst>
            </p:cNvPr>
            <p:cNvSpPr/>
            <p:nvPr/>
          </p:nvSpPr>
          <p:spPr>
            <a:xfrm>
              <a:off x="11038110" y="2274130"/>
              <a:ext cx="1092530" cy="878774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Remote </a:t>
              </a:r>
              <a:r>
                <a:rPr lang="en-IN" sz="1400" dirty="0"/>
                <a:t>Repository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F261CD-6387-1C0A-96AE-255B6C084B26}"/>
                </a:ext>
              </a:extLst>
            </p:cNvPr>
            <p:cNvCxnSpPr/>
            <p:nvPr/>
          </p:nvCxnSpPr>
          <p:spPr>
            <a:xfrm>
              <a:off x="9106403" y="316873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800F17-837D-A22E-1DAA-BE9B1F8D38B4}"/>
                </a:ext>
              </a:extLst>
            </p:cNvPr>
            <p:cNvCxnSpPr/>
            <p:nvPr/>
          </p:nvCxnSpPr>
          <p:spPr>
            <a:xfrm>
              <a:off x="10363214" y="3166755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DFED6AD-405F-0286-129B-F45142F963F0}"/>
                </a:ext>
              </a:extLst>
            </p:cNvPr>
            <p:cNvCxnSpPr/>
            <p:nvPr/>
          </p:nvCxnSpPr>
          <p:spPr>
            <a:xfrm>
              <a:off x="11608144" y="317665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4099C3-F9C1-7523-DBBA-54C3046F6937}"/>
                </a:ext>
              </a:extLst>
            </p:cNvPr>
            <p:cNvSpPr/>
            <p:nvPr/>
          </p:nvSpPr>
          <p:spPr>
            <a:xfrm>
              <a:off x="10945119" y="1472540"/>
              <a:ext cx="36000" cy="50203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D5724-3502-33F8-C10D-5E74007DA011}"/>
                </a:ext>
              </a:extLst>
            </p:cNvPr>
            <p:cNvSpPr txBox="1"/>
            <p:nvPr/>
          </p:nvSpPr>
          <p:spPr>
            <a:xfrm>
              <a:off x="7659588" y="1690688"/>
              <a:ext cx="17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Local System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FF7DBD-8BDF-07DE-F69C-4F9A90ED6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130" y="1622909"/>
              <a:ext cx="1009780" cy="50489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72AED-C1F1-DECB-8B9E-5676F3FCC968}"/>
                </a:ext>
              </a:extLst>
            </p:cNvPr>
            <p:cNvSpPr txBox="1"/>
            <p:nvPr/>
          </p:nvSpPr>
          <p:spPr>
            <a:xfrm>
              <a:off x="9772930" y="3417203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main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4F81A4-02F0-FC99-2E51-7FACB5584223}"/>
              </a:ext>
            </a:extLst>
          </p:cNvPr>
          <p:cNvGrpSpPr/>
          <p:nvPr/>
        </p:nvGrpSpPr>
        <p:grpSpPr>
          <a:xfrm>
            <a:off x="7641008" y="864573"/>
            <a:ext cx="1085395" cy="941694"/>
            <a:chOff x="973009" y="2898266"/>
            <a:chExt cx="1689247" cy="14097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D65376-A36D-FA05-305A-FAE1B687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009" y="2898266"/>
              <a:ext cx="1533525" cy="1409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76D6821-CEF2-46A9-E920-E5CF755B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77" y="2930771"/>
              <a:ext cx="803779" cy="803779"/>
            </a:xfrm>
            <a:prstGeom prst="rect">
              <a:avLst/>
            </a:prstGeom>
          </p:spPr>
        </p:pic>
      </p:grpSp>
      <p:pic>
        <p:nvPicPr>
          <p:cNvPr id="24" name="Picture 2" descr="UBC GitHub Instructor Guide | Learning ...">
            <a:extLst>
              <a:ext uri="{FF2B5EF4-FFF2-40B4-BE49-F238E27FC236}">
                <a16:creationId xmlns:a16="http://schemas.microsoft.com/office/drawing/2014/main" id="{62A28E9D-0C7A-AA0B-5E7B-141F2B31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415" y="1048932"/>
            <a:ext cx="1055779" cy="5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DDB6AA-05E1-0F29-6CAA-55E47DDEA8FF}"/>
              </a:ext>
            </a:extLst>
          </p:cNvPr>
          <p:cNvSpPr txBox="1"/>
          <p:nvPr/>
        </p:nvSpPr>
        <p:spPr>
          <a:xfrm>
            <a:off x="10622479" y="3428927"/>
            <a:ext cx="17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origin/main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5A58311C-5949-AA63-0CB3-5AFCF1C8585B}"/>
              </a:ext>
            </a:extLst>
          </p:cNvPr>
          <p:cNvSpPr/>
          <p:nvPr/>
        </p:nvSpPr>
        <p:spPr>
          <a:xfrm>
            <a:off x="10028748" y="3526339"/>
            <a:ext cx="606090" cy="178153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149CAA5-93B7-3BC5-9501-D02A6A417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60899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9C533E-702D-D36B-ACCF-3EF0EAB2B8DF}"/>
              </a:ext>
            </a:extLst>
          </p:cNvPr>
          <p:cNvGrpSpPr/>
          <p:nvPr/>
        </p:nvGrpSpPr>
        <p:grpSpPr>
          <a:xfrm>
            <a:off x="1570892" y="1406771"/>
            <a:ext cx="8983227" cy="5154803"/>
            <a:chOff x="6498311" y="1654514"/>
            <a:chExt cx="5662020" cy="392439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70BB908-1146-A4E0-C7D1-A8A0DFB0AFE1}"/>
                </a:ext>
              </a:extLst>
            </p:cNvPr>
            <p:cNvGrpSpPr/>
            <p:nvPr/>
          </p:nvGrpSpPr>
          <p:grpSpPr>
            <a:xfrm>
              <a:off x="6498311" y="1654514"/>
              <a:ext cx="5624169" cy="3924399"/>
              <a:chOff x="6498311" y="1654514"/>
              <a:chExt cx="5624169" cy="392439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D73D65-1958-DA65-7773-CB42F7874A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98311" y="1654514"/>
                <a:ext cx="5624169" cy="3924399"/>
              </a:xfrm>
              <a:prstGeom prst="rect">
                <a:avLst/>
              </a:prstGeom>
            </p:spPr>
          </p:pic>
          <p:sp>
            <p:nvSpPr>
              <p:cNvPr id="5" name="Arrow: Right 4">
                <a:extLst>
                  <a:ext uri="{FF2B5EF4-FFF2-40B4-BE49-F238E27FC236}">
                    <a16:creationId xmlns:a16="http://schemas.microsoft.com/office/drawing/2014/main" id="{3AFF9D50-13F4-9409-21A9-9EA11938A8BC}"/>
                  </a:ext>
                </a:extLst>
              </p:cNvPr>
              <p:cNvSpPr/>
              <p:nvPr/>
            </p:nvSpPr>
            <p:spPr>
              <a:xfrm>
                <a:off x="10640289" y="5036685"/>
                <a:ext cx="1126046" cy="36658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B00BAF0-8CAA-D1E5-FFF4-4A22795D6DDE}"/>
                  </a:ext>
                </a:extLst>
              </p:cNvPr>
              <p:cNvSpPr txBox="1"/>
              <p:nvPr/>
            </p:nvSpPr>
            <p:spPr>
              <a:xfrm>
                <a:off x="10725276" y="5343897"/>
                <a:ext cx="1021277" cy="234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N" sz="1400" dirty="0">
                    <a:latin typeface="Consolas" panose="020B0609020204030204" pitchFamily="49" charset="0"/>
                  </a:rPr>
                  <a:t>git commit</a:t>
                </a:r>
              </a:p>
            </p:txBody>
          </p:sp>
        </p:grpSp>
        <p:sp>
          <p:nvSpPr>
            <p:cNvPr id="10" name="Flowchart: Magnetic Disk 9">
              <a:extLst>
                <a:ext uri="{FF2B5EF4-FFF2-40B4-BE49-F238E27FC236}">
                  <a16:creationId xmlns:a16="http://schemas.microsoft.com/office/drawing/2014/main" id="{29FE378C-2504-773A-AEC0-660C5BC671A5}"/>
                </a:ext>
              </a:extLst>
            </p:cNvPr>
            <p:cNvSpPr/>
            <p:nvPr/>
          </p:nvSpPr>
          <p:spPr>
            <a:xfrm>
              <a:off x="11358745" y="3888181"/>
              <a:ext cx="801586" cy="624998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Local Repository</a:t>
              </a:r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1E159C2-04EA-EB13-FC2E-A38D573C1DE2}"/>
              </a:ext>
            </a:extLst>
          </p:cNvPr>
          <p:cNvCxnSpPr>
            <a:cxnSpLocks/>
            <a:stCxn id="10" idx="3"/>
          </p:cNvCxnSpPr>
          <p:nvPr/>
        </p:nvCxnSpPr>
        <p:spPr>
          <a:xfrm flipH="1">
            <a:off x="9865351" y="5161704"/>
            <a:ext cx="52880" cy="13098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EF2A6B-F2FA-CD6D-BE35-DED37B44E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9605371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45E5F-325B-2CB1-9127-CF51F0F9C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674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>
                <a:solidFill>
                  <a:srgbClr val="002060"/>
                </a:solidFill>
                <a:latin typeface="Consolas" panose="020B0609020204030204" pitchFamily="49" charset="0"/>
              </a:rPr>
              <a:t>git remote –v</a:t>
            </a:r>
          </a:p>
          <a:p>
            <a:pPr algn="just"/>
            <a:r>
              <a:rPr lang="en-IN" dirty="0"/>
              <a:t>The command outputs the </a:t>
            </a:r>
            <a:r>
              <a:rPr lang="en-IN" dirty="0">
                <a:solidFill>
                  <a:srgbClr val="0070C0"/>
                </a:solidFill>
              </a:rPr>
              <a:t>name</a:t>
            </a:r>
            <a:r>
              <a:rPr lang="en-IN" dirty="0"/>
              <a:t> of the remote repository and its </a:t>
            </a:r>
            <a:r>
              <a:rPr lang="en-IN" dirty="0">
                <a:solidFill>
                  <a:srgbClr val="7030A0"/>
                </a:solidFill>
              </a:rPr>
              <a:t>URL.</a:t>
            </a:r>
          </a:p>
          <a:p>
            <a:pPr algn="just"/>
            <a:r>
              <a:rPr lang="en-IN" dirty="0">
                <a:solidFill>
                  <a:srgbClr val="002060"/>
                </a:solidFill>
                <a:latin typeface="Consolas" panose="020B0609020204030204" pitchFamily="49" charset="0"/>
              </a:rPr>
              <a:t>git branch</a:t>
            </a:r>
          </a:p>
          <a:p>
            <a:pPr algn="just"/>
            <a:r>
              <a:rPr lang="en-IN" dirty="0"/>
              <a:t>The command outputs the current branch.</a:t>
            </a:r>
          </a:p>
          <a:p>
            <a:pPr algn="just"/>
            <a:r>
              <a:rPr lang="en-IN" dirty="0">
                <a:solidFill>
                  <a:srgbClr val="002060"/>
                </a:solidFill>
                <a:latin typeface="Consolas" panose="020B0609020204030204" pitchFamily="49" charset="0"/>
              </a:rPr>
              <a:t>git branch –</a:t>
            </a:r>
            <a:r>
              <a:rPr lang="en-IN" dirty="0" err="1">
                <a:solidFill>
                  <a:srgbClr val="002060"/>
                </a:solidFill>
                <a:latin typeface="Consolas" panose="020B0609020204030204" pitchFamily="49" charset="0"/>
              </a:rPr>
              <a:t>vv</a:t>
            </a:r>
            <a:endParaRPr lang="en-IN" dirty="0">
              <a:solidFill>
                <a:srgbClr val="002060"/>
              </a:solidFill>
              <a:latin typeface="Consolas" panose="020B0609020204030204" pitchFamily="49" charset="0"/>
            </a:endParaRPr>
          </a:p>
          <a:p>
            <a:pPr algn="just"/>
            <a:r>
              <a:rPr lang="en-IN" dirty="0"/>
              <a:t>The command outputs the </a:t>
            </a:r>
            <a:r>
              <a:rPr lang="en-IN" dirty="0">
                <a:solidFill>
                  <a:srgbClr val="0070C0"/>
                </a:solidFill>
              </a:rPr>
              <a:t>local</a:t>
            </a:r>
            <a:r>
              <a:rPr lang="en-IN" dirty="0"/>
              <a:t> </a:t>
            </a:r>
            <a:r>
              <a:rPr lang="en-IN" dirty="0">
                <a:solidFill>
                  <a:srgbClr val="0070C0"/>
                </a:solidFill>
              </a:rPr>
              <a:t>branches</a:t>
            </a:r>
            <a:r>
              <a:rPr lang="en-IN" dirty="0"/>
              <a:t> and the corresponding </a:t>
            </a:r>
            <a:r>
              <a:rPr lang="en-IN" dirty="0">
                <a:solidFill>
                  <a:srgbClr val="7030A0"/>
                </a:solidFill>
              </a:rPr>
              <a:t>remote</a:t>
            </a:r>
            <a:r>
              <a:rPr lang="en-IN" dirty="0"/>
              <a:t> </a:t>
            </a:r>
            <a:r>
              <a:rPr lang="en-IN" dirty="0">
                <a:solidFill>
                  <a:srgbClr val="7030A0"/>
                </a:solidFill>
              </a:rPr>
              <a:t>tracking</a:t>
            </a:r>
            <a:r>
              <a:rPr lang="en-IN" dirty="0"/>
              <a:t> </a:t>
            </a:r>
            <a:r>
              <a:rPr lang="en-IN" dirty="0">
                <a:solidFill>
                  <a:srgbClr val="7030A0"/>
                </a:solidFill>
              </a:rPr>
              <a:t>branches</a:t>
            </a:r>
            <a:r>
              <a:rPr lang="en-IN" dirty="0"/>
              <a:t>.</a:t>
            </a:r>
          </a:p>
          <a:p>
            <a:pPr algn="just"/>
            <a:endParaRPr lang="en-IN" dirty="0">
              <a:solidFill>
                <a:srgbClr val="002060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BD0DCCF-83F4-FAB6-98D4-1229D86107C9}"/>
              </a:ext>
            </a:extLst>
          </p:cNvPr>
          <p:cNvGrpSpPr/>
          <p:nvPr/>
        </p:nvGrpSpPr>
        <p:grpSpPr>
          <a:xfrm>
            <a:off x="6887697" y="1472540"/>
            <a:ext cx="4827307" cy="5020335"/>
            <a:chOff x="7303333" y="1472540"/>
            <a:chExt cx="4827307" cy="5020335"/>
          </a:xfrm>
        </p:grpSpPr>
        <p:sp>
          <p:nvSpPr>
            <p:cNvPr id="5" name="Flowchart: Magnetic Disk 4">
              <a:extLst>
                <a:ext uri="{FF2B5EF4-FFF2-40B4-BE49-F238E27FC236}">
                  <a16:creationId xmlns:a16="http://schemas.microsoft.com/office/drawing/2014/main" id="{BE5BDC4B-8D8B-1946-6AE7-C6337FF02099}"/>
                </a:ext>
              </a:extLst>
            </p:cNvPr>
            <p:cNvSpPr/>
            <p:nvPr/>
          </p:nvSpPr>
          <p:spPr>
            <a:xfrm>
              <a:off x="7303333" y="2291938"/>
              <a:ext cx="1092530" cy="878774"/>
            </a:xfrm>
            <a:prstGeom prst="flowChartMagneticDisk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Working Directory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404B768-C609-638D-EC0C-731B0D359316}"/>
                </a:ext>
              </a:extLst>
            </p:cNvPr>
            <p:cNvCxnSpPr>
              <a:stCxn id="5" idx="3"/>
            </p:cNvCxnSpPr>
            <p:nvPr/>
          </p:nvCxnSpPr>
          <p:spPr>
            <a:xfrm>
              <a:off x="7849598" y="317071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Flowchart: Magnetic Disk 6">
              <a:extLst>
                <a:ext uri="{FF2B5EF4-FFF2-40B4-BE49-F238E27FC236}">
                  <a16:creationId xmlns:a16="http://schemas.microsoft.com/office/drawing/2014/main" id="{8538E53E-50E0-8DA4-E893-3D5DE4F482D9}"/>
                </a:ext>
              </a:extLst>
            </p:cNvPr>
            <p:cNvSpPr/>
            <p:nvPr/>
          </p:nvSpPr>
          <p:spPr>
            <a:xfrm>
              <a:off x="8548256" y="2301838"/>
              <a:ext cx="1092530" cy="878774"/>
            </a:xfrm>
            <a:prstGeom prst="flowChartMagneticDisk">
              <a:avLst/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Staging Area</a:t>
              </a:r>
            </a:p>
          </p:txBody>
        </p:sp>
        <p:sp>
          <p:nvSpPr>
            <p:cNvPr id="8" name="Flowchart: Magnetic Disk 7">
              <a:extLst>
                <a:ext uri="{FF2B5EF4-FFF2-40B4-BE49-F238E27FC236}">
                  <a16:creationId xmlns:a16="http://schemas.microsoft.com/office/drawing/2014/main" id="{2077D872-3867-4482-8DDD-EE3137739DEC}"/>
                </a:ext>
              </a:extLst>
            </p:cNvPr>
            <p:cNvSpPr/>
            <p:nvPr/>
          </p:nvSpPr>
          <p:spPr>
            <a:xfrm>
              <a:off x="9793185" y="2287984"/>
              <a:ext cx="1092530" cy="878774"/>
            </a:xfrm>
            <a:prstGeom prst="flowChartMagneticDisk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Local </a:t>
              </a:r>
              <a:r>
                <a:rPr lang="en-IN" sz="1400" dirty="0"/>
                <a:t>Repository</a:t>
              </a:r>
            </a:p>
          </p:txBody>
        </p:sp>
        <p:sp>
          <p:nvSpPr>
            <p:cNvPr id="9" name="Flowchart: Magnetic Disk 8">
              <a:extLst>
                <a:ext uri="{FF2B5EF4-FFF2-40B4-BE49-F238E27FC236}">
                  <a16:creationId xmlns:a16="http://schemas.microsoft.com/office/drawing/2014/main" id="{FB2B5DCE-5BF6-A7AE-44F3-62A463AB5AE7}"/>
                </a:ext>
              </a:extLst>
            </p:cNvPr>
            <p:cNvSpPr/>
            <p:nvPr/>
          </p:nvSpPr>
          <p:spPr>
            <a:xfrm>
              <a:off x="11038110" y="2274130"/>
              <a:ext cx="1092530" cy="878774"/>
            </a:xfrm>
            <a:prstGeom prst="flowChartMagneticDisk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/>
                <a:t>Remote </a:t>
              </a:r>
              <a:r>
                <a:rPr lang="en-IN" sz="1400" dirty="0"/>
                <a:t>Repository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BF261CD-6387-1C0A-96AE-255B6C084B26}"/>
                </a:ext>
              </a:extLst>
            </p:cNvPr>
            <p:cNvCxnSpPr/>
            <p:nvPr/>
          </p:nvCxnSpPr>
          <p:spPr>
            <a:xfrm>
              <a:off x="9106403" y="316873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C800F17-837D-A22E-1DAA-BE9B1F8D38B4}"/>
                </a:ext>
              </a:extLst>
            </p:cNvPr>
            <p:cNvCxnSpPr/>
            <p:nvPr/>
          </p:nvCxnSpPr>
          <p:spPr>
            <a:xfrm>
              <a:off x="10363214" y="3166755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DFED6AD-405F-0286-129B-F45142F963F0}"/>
                </a:ext>
              </a:extLst>
            </p:cNvPr>
            <p:cNvCxnSpPr/>
            <p:nvPr/>
          </p:nvCxnSpPr>
          <p:spPr>
            <a:xfrm>
              <a:off x="11608144" y="3176652"/>
              <a:ext cx="11876" cy="1876301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134099C3-F9C1-7523-DBBA-54C3046F6937}"/>
                </a:ext>
              </a:extLst>
            </p:cNvPr>
            <p:cNvSpPr/>
            <p:nvPr/>
          </p:nvSpPr>
          <p:spPr>
            <a:xfrm>
              <a:off x="10945119" y="1472540"/>
              <a:ext cx="36000" cy="502033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AD5724-3502-33F8-C10D-5E74007DA011}"/>
                </a:ext>
              </a:extLst>
            </p:cNvPr>
            <p:cNvSpPr txBox="1"/>
            <p:nvPr/>
          </p:nvSpPr>
          <p:spPr>
            <a:xfrm>
              <a:off x="7659588" y="1690688"/>
              <a:ext cx="176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Local System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4FF7DBD-8BDF-07DE-F69C-4F9A90ED6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15130" y="1622909"/>
              <a:ext cx="1009780" cy="50489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9672AED-C1F1-DECB-8B9E-5676F3FCC968}"/>
                </a:ext>
              </a:extLst>
            </p:cNvPr>
            <p:cNvSpPr txBox="1"/>
            <p:nvPr/>
          </p:nvSpPr>
          <p:spPr>
            <a:xfrm>
              <a:off x="9772930" y="3417203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main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4F81A4-02F0-FC99-2E51-7FACB5584223}"/>
              </a:ext>
            </a:extLst>
          </p:cNvPr>
          <p:cNvGrpSpPr/>
          <p:nvPr/>
        </p:nvGrpSpPr>
        <p:grpSpPr>
          <a:xfrm>
            <a:off x="7641008" y="864573"/>
            <a:ext cx="1085395" cy="941694"/>
            <a:chOff x="973009" y="2898266"/>
            <a:chExt cx="1689247" cy="140970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2D65376-A36D-FA05-305A-FAE1B687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3009" y="2898266"/>
              <a:ext cx="1533525" cy="14097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76D6821-CEF2-46A9-E920-E5CF755BE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58477" y="2930771"/>
              <a:ext cx="803779" cy="803779"/>
            </a:xfrm>
            <a:prstGeom prst="rect">
              <a:avLst/>
            </a:prstGeom>
          </p:spPr>
        </p:pic>
      </p:grpSp>
      <p:pic>
        <p:nvPicPr>
          <p:cNvPr id="24" name="Picture 2" descr="UBC GitHub Instructor Guide | Learning ...">
            <a:extLst>
              <a:ext uri="{FF2B5EF4-FFF2-40B4-BE49-F238E27FC236}">
                <a16:creationId xmlns:a16="http://schemas.microsoft.com/office/drawing/2014/main" id="{62A28E9D-0C7A-AA0B-5E7B-141F2B31C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1415" y="1048932"/>
            <a:ext cx="1055779" cy="5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1DDB6AA-05E1-0F29-6CAA-55E47DDEA8FF}"/>
              </a:ext>
            </a:extLst>
          </p:cNvPr>
          <p:cNvSpPr txBox="1"/>
          <p:nvPr/>
        </p:nvSpPr>
        <p:spPr>
          <a:xfrm>
            <a:off x="10622479" y="3428927"/>
            <a:ext cx="171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origin/main</a:t>
            </a:r>
          </a:p>
        </p:txBody>
      </p:sp>
      <p:sp>
        <p:nvSpPr>
          <p:cNvPr id="26" name="Arrow: Left-Right 25">
            <a:extLst>
              <a:ext uri="{FF2B5EF4-FFF2-40B4-BE49-F238E27FC236}">
                <a16:creationId xmlns:a16="http://schemas.microsoft.com/office/drawing/2014/main" id="{5A58311C-5949-AA63-0CB3-5AFCF1C8585B}"/>
              </a:ext>
            </a:extLst>
          </p:cNvPr>
          <p:cNvSpPr/>
          <p:nvPr/>
        </p:nvSpPr>
        <p:spPr>
          <a:xfrm>
            <a:off x="10058400" y="3587261"/>
            <a:ext cx="576437" cy="70339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4DF06C0-2DAE-4305-D6DB-EBF80D6F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3946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652D-E0AF-3764-5B3F-7C3664E83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CB131-50ED-2C0C-DA92-8DBA01EFE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16491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70C0"/>
                </a:solidFill>
              </a:rPr>
              <a:t>File Status</a:t>
            </a:r>
          </a:p>
          <a:p>
            <a:pPr algn="just"/>
            <a:r>
              <a:rPr lang="en-US" dirty="0"/>
              <a:t>A file after commit becomes an </a:t>
            </a:r>
            <a:r>
              <a:rPr lang="en-US" dirty="0">
                <a:solidFill>
                  <a:srgbClr val="7030A0"/>
                </a:solidFill>
              </a:rPr>
              <a:t>unmodified</a:t>
            </a:r>
            <a:r>
              <a:rPr lang="en-US" dirty="0"/>
              <a:t> file indicating that the versions of the file in the staging area and in the repository are same.</a:t>
            </a:r>
          </a:p>
          <a:p>
            <a:pPr algn="just"/>
            <a:r>
              <a:rPr lang="en-US" dirty="0"/>
              <a:t>If changes are made to a staged file it becomes </a:t>
            </a:r>
            <a:r>
              <a:rPr lang="en-US" dirty="0">
                <a:solidFill>
                  <a:srgbClr val="7030A0"/>
                </a:solidFill>
              </a:rPr>
              <a:t>modified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Such a file needs to be </a:t>
            </a:r>
            <a:r>
              <a:rPr lang="en-US" dirty="0">
                <a:solidFill>
                  <a:srgbClr val="0070C0"/>
                </a:solidFill>
              </a:rPr>
              <a:t>staged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committed</a:t>
            </a:r>
            <a:r>
              <a:rPr lang="en-US" dirty="0"/>
              <a:t> to move it to the </a:t>
            </a:r>
            <a:r>
              <a:rPr lang="en-US" dirty="0">
                <a:solidFill>
                  <a:schemeClr val="accent6"/>
                </a:solidFill>
              </a:rPr>
              <a:t>local</a:t>
            </a:r>
            <a:r>
              <a:rPr lang="en-US" dirty="0"/>
              <a:t> </a:t>
            </a:r>
            <a:r>
              <a:rPr lang="en-US" dirty="0">
                <a:solidFill>
                  <a:schemeClr val="accent6"/>
                </a:solidFill>
              </a:rPr>
              <a:t>repository</a:t>
            </a:r>
            <a:r>
              <a:rPr lang="en-US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CA45FB-69A6-B989-CC50-856326AA7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82116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At times, you may </a:t>
            </a:r>
            <a:r>
              <a:rPr lang="en-IN" dirty="0">
                <a:solidFill>
                  <a:srgbClr val="0070C0"/>
                </a:solidFill>
              </a:rPr>
              <a:t>start</a:t>
            </a:r>
            <a:r>
              <a:rPr lang="en-IN" dirty="0"/>
              <a:t> from a </a:t>
            </a:r>
            <a:r>
              <a:rPr lang="en-IN" dirty="0">
                <a:solidFill>
                  <a:srgbClr val="0070C0"/>
                </a:solidFill>
              </a:rPr>
              <a:t>local</a:t>
            </a:r>
            <a:r>
              <a:rPr lang="en-IN" dirty="0"/>
              <a:t> working directory, stage, commit and then push the local repository to the remote repository.</a:t>
            </a:r>
          </a:p>
          <a:p>
            <a:pPr algn="just"/>
            <a:r>
              <a:rPr lang="en-IN" dirty="0"/>
              <a:t>The Git </a:t>
            </a:r>
            <a:r>
              <a:rPr lang="en-IN" dirty="0">
                <a:solidFill>
                  <a:srgbClr val="0070C0"/>
                </a:solidFill>
              </a:rPr>
              <a:t>work-flow</a:t>
            </a:r>
            <a:r>
              <a:rPr lang="en-IN" dirty="0"/>
              <a:t> in such a case would be.</a:t>
            </a:r>
          </a:p>
          <a:p>
            <a:pPr algn="just"/>
            <a:r>
              <a:rPr lang="en-IN" dirty="0"/>
              <a:t>Create and initialize a local repository.</a:t>
            </a:r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11892" y="4347432"/>
            <a:ext cx="9151308" cy="1459601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mkdir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 my-project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cd my-project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init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1806C2-BAE5-E25A-1EBA-E73861CF7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1038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AA01C-B1BE-FDE3-993B-4A9DCBEA08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547815"/>
            <a:ext cx="5167185" cy="1680519"/>
          </a:xfrm>
        </p:spPr>
        <p:txBody>
          <a:bodyPr>
            <a:normAutofit/>
          </a:bodyPr>
          <a:lstStyle/>
          <a:p>
            <a:r>
              <a:rPr lang="en-US" sz="4000"/>
              <a:t>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E2638-6F44-BE60-78FD-6372F566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6619" y="547815"/>
            <a:ext cx="5178960" cy="1680519"/>
          </a:xfrm>
        </p:spPr>
        <p:txBody>
          <a:bodyPr anchor="ctr">
            <a:normAutofit/>
          </a:bodyPr>
          <a:lstStyle/>
          <a:p>
            <a:endParaRPr lang="en-US" sz="2000"/>
          </a:p>
        </p:txBody>
      </p:sp>
      <p:pic>
        <p:nvPicPr>
          <p:cNvPr id="1028" name="Picture 4" descr="Home - The GitHub Blog">
            <a:extLst>
              <a:ext uri="{FF2B5EF4-FFF2-40B4-BE49-F238E27FC236}">
                <a16:creationId xmlns:a16="http://schemas.microsoft.com/office/drawing/2014/main" id="{F5716D28-E514-48F3-50C6-B413D9FD0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86619" y="2449136"/>
            <a:ext cx="5167185" cy="3255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it Commit Log Analysis – Get Charts &amp; Reports in minutes.">
            <a:extLst>
              <a:ext uri="{FF2B5EF4-FFF2-40B4-BE49-F238E27FC236}">
                <a16:creationId xmlns:a16="http://schemas.microsoft.com/office/drawing/2014/main" id="{7468D2CA-E886-E3B7-3B49-11D7E666D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154" y="3517264"/>
            <a:ext cx="5167185" cy="155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057EF7-7038-128C-D0B7-3BAE7355F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960443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Create and stage files.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US" dirty="0"/>
              <a:t>Create a Remote Repository on GitHub and copy the URL.</a:t>
            </a:r>
          </a:p>
          <a:p>
            <a:pPr algn="just"/>
            <a:r>
              <a:rPr lang="en-US" dirty="0"/>
              <a:t>Link the Local Repository to Remote and push the changes:</a:t>
            </a:r>
          </a:p>
          <a:p>
            <a:pPr algn="just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11892" y="2377957"/>
            <a:ext cx="9151308" cy="1459601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vi new-file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add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commit –m "commit message"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2" y="5062542"/>
            <a:ext cx="10515600" cy="1459601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remote add origin 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  <a:hlinkClick r:id="rId2"/>
              </a:rPr>
              <a:t>https://github.com/your-username/my-project.git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push origin main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4A8FA-8AAF-5E25-1997-5F81387F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15806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277" cy="4351338"/>
          </a:xfrm>
        </p:spPr>
        <p:txBody>
          <a:bodyPr/>
          <a:lstStyle/>
          <a:p>
            <a:pPr algn="just"/>
            <a:r>
              <a:rPr lang="en-IN" dirty="0"/>
              <a:t>There is a third use case using </a:t>
            </a:r>
            <a:r>
              <a:rPr lang="en-IN" dirty="0">
                <a:solidFill>
                  <a:srgbClr val="0070C0"/>
                </a:solidFill>
                <a:latin typeface="Consolas" panose="020B0609020204030204" pitchFamily="49" charset="0"/>
              </a:rPr>
              <a:t>git pull </a:t>
            </a:r>
            <a:r>
              <a:rPr lang="en-IN" dirty="0"/>
              <a:t>command. The </a:t>
            </a:r>
            <a:r>
              <a:rPr lang="en-IN" dirty="0">
                <a:solidFill>
                  <a:srgbClr val="0070C0"/>
                </a:solidFill>
                <a:latin typeface="Consolas" panose="020B0609020204030204" pitchFamily="49" charset="0"/>
              </a:rPr>
              <a:t>pull</a:t>
            </a:r>
            <a:r>
              <a:rPr lang="en-IN" dirty="0"/>
              <a:t> command updates local </a:t>
            </a:r>
            <a:r>
              <a:rPr lang="en-IN" dirty="0">
                <a:solidFill>
                  <a:srgbClr val="7030A0"/>
                </a:solidFill>
              </a:rPr>
              <a:t>repo</a:t>
            </a:r>
            <a:r>
              <a:rPr lang="en-IN" dirty="0"/>
              <a:t>, </a:t>
            </a:r>
            <a:r>
              <a:rPr lang="en-IN" dirty="0">
                <a:solidFill>
                  <a:srgbClr val="7030A0"/>
                </a:solidFill>
              </a:rPr>
              <a:t>stage</a:t>
            </a:r>
            <a:r>
              <a:rPr lang="en-IN" dirty="0"/>
              <a:t> area and the </a:t>
            </a:r>
            <a:r>
              <a:rPr lang="en-IN" dirty="0">
                <a:solidFill>
                  <a:srgbClr val="7030A0"/>
                </a:solidFill>
              </a:rPr>
              <a:t>working</a:t>
            </a:r>
            <a:r>
              <a:rPr lang="en-IN" dirty="0"/>
              <a:t> directory from the remote repo.</a:t>
            </a:r>
          </a:p>
          <a:p>
            <a:pPr algn="just"/>
            <a:endParaRPr lang="en-IN" dirty="0"/>
          </a:p>
          <a:p>
            <a:pPr marL="0" indent="0" algn="just">
              <a:buNone/>
            </a:pP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35331" y="3550258"/>
            <a:ext cx="6232264" cy="2569188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mkdir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 my-project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cd my-project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init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remote add origin &lt;remote-repo-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url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&gt;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pull origin main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87326-611D-5D13-B3A2-7D74886C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89" y="843822"/>
            <a:ext cx="4901609" cy="56392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2C59B0-3C68-A40B-7999-F22ABAD575F6}"/>
              </a:ext>
            </a:extLst>
          </p:cNvPr>
          <p:cNvCxnSpPr/>
          <p:nvPr/>
        </p:nvCxnSpPr>
        <p:spPr>
          <a:xfrm flipH="1">
            <a:off x="10597662" y="3552092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E1F2B0-8B7B-1F2F-CE7C-B3A987A49DC0}"/>
              </a:ext>
            </a:extLst>
          </p:cNvPr>
          <p:cNvCxnSpPr/>
          <p:nvPr/>
        </p:nvCxnSpPr>
        <p:spPr>
          <a:xfrm flipH="1">
            <a:off x="9366744" y="3552093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97B93-2B99-B60A-ADFA-1DD3DC8B3BEF}"/>
              </a:ext>
            </a:extLst>
          </p:cNvPr>
          <p:cNvCxnSpPr/>
          <p:nvPr/>
        </p:nvCxnSpPr>
        <p:spPr>
          <a:xfrm flipH="1">
            <a:off x="8088931" y="3552094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8737F3-1D96-186D-7D98-E988A8CE4C19}"/>
              </a:ext>
            </a:extLst>
          </p:cNvPr>
          <p:cNvSpPr txBox="1"/>
          <p:nvPr/>
        </p:nvSpPr>
        <p:spPr>
          <a:xfrm>
            <a:off x="10693721" y="3112400"/>
            <a:ext cx="154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pull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4DC832-CB96-2E9C-700E-B95B2712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073678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277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Another equivalent sequence of commands to </a:t>
            </a:r>
            <a:r>
              <a:rPr lang="en-IN" dirty="0">
                <a:solidFill>
                  <a:srgbClr val="0070C0"/>
                </a:solidFill>
                <a:latin typeface="Consolas" panose="020B0609020204030204" pitchFamily="49" charset="0"/>
              </a:rPr>
              <a:t>pull </a:t>
            </a:r>
            <a:r>
              <a:rPr lang="en-IN" dirty="0"/>
              <a:t>command consists of two commands.</a:t>
            </a:r>
          </a:p>
          <a:p>
            <a:pPr algn="just"/>
            <a:r>
              <a:rPr lang="en-IN" dirty="0">
                <a:solidFill>
                  <a:srgbClr val="0070C0"/>
                </a:solidFill>
                <a:latin typeface="Consolas" panose="020B0609020204030204" pitchFamily="49" charset="0"/>
              </a:rPr>
              <a:t>git fetch</a:t>
            </a:r>
            <a:r>
              <a:rPr lang="en-IN" dirty="0"/>
              <a:t> </a:t>
            </a:r>
          </a:p>
          <a:p>
            <a:pPr algn="just"/>
            <a:r>
              <a:rPr lang="en-IN" dirty="0"/>
              <a:t>This command </a:t>
            </a:r>
            <a:r>
              <a:rPr lang="en-US" dirty="0"/>
              <a:t>updates the </a:t>
            </a:r>
            <a:r>
              <a:rPr lang="en-US" dirty="0">
                <a:solidFill>
                  <a:srgbClr val="0070C0"/>
                </a:solidFill>
              </a:rPr>
              <a:t>remote-tracking branches</a:t>
            </a:r>
            <a:r>
              <a:rPr lang="en-US" dirty="0"/>
              <a:t> in the local repository (e.g., </a:t>
            </a:r>
            <a:r>
              <a:rPr lang="en-US" dirty="0">
                <a:solidFill>
                  <a:srgbClr val="7030A0"/>
                </a:solidFill>
              </a:rPr>
              <a:t>origin/main</a:t>
            </a:r>
            <a:r>
              <a:rPr lang="en-US" dirty="0"/>
              <a:t>) with the latest changes from the remote repository.</a:t>
            </a:r>
          </a:p>
          <a:p>
            <a:pPr algn="just"/>
            <a:r>
              <a:rPr lang="en-US" dirty="0"/>
              <a:t>But it does not modify the working directory or staging area.</a:t>
            </a:r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marL="0" indent="0" algn="just">
              <a:buNone/>
            </a:pP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C87326-611D-5D13-B3A2-7D74886CC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2089" y="843822"/>
            <a:ext cx="4901609" cy="563928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2C59B0-3C68-A40B-7999-F22ABAD575F6}"/>
              </a:ext>
            </a:extLst>
          </p:cNvPr>
          <p:cNvCxnSpPr/>
          <p:nvPr/>
        </p:nvCxnSpPr>
        <p:spPr>
          <a:xfrm flipH="1">
            <a:off x="10597662" y="3552092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DE1F2B0-8B7B-1F2F-CE7C-B3A987A49DC0}"/>
              </a:ext>
            </a:extLst>
          </p:cNvPr>
          <p:cNvCxnSpPr/>
          <p:nvPr/>
        </p:nvCxnSpPr>
        <p:spPr>
          <a:xfrm flipH="1">
            <a:off x="9366744" y="3552093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597B93-2B99-B60A-ADFA-1DD3DC8B3BEF}"/>
              </a:ext>
            </a:extLst>
          </p:cNvPr>
          <p:cNvCxnSpPr/>
          <p:nvPr/>
        </p:nvCxnSpPr>
        <p:spPr>
          <a:xfrm flipH="1">
            <a:off x="8088931" y="3552094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F8737F3-1D96-186D-7D98-E988A8CE4C19}"/>
              </a:ext>
            </a:extLst>
          </p:cNvPr>
          <p:cNvSpPr txBox="1"/>
          <p:nvPr/>
        </p:nvSpPr>
        <p:spPr>
          <a:xfrm>
            <a:off x="10693721" y="3112400"/>
            <a:ext cx="154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pull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CB16A3E-BCC1-BC0F-AE4A-D76A5F0F2E53}"/>
              </a:ext>
            </a:extLst>
          </p:cNvPr>
          <p:cNvCxnSpPr/>
          <p:nvPr/>
        </p:nvCxnSpPr>
        <p:spPr>
          <a:xfrm flipH="1">
            <a:off x="10585940" y="4067905"/>
            <a:ext cx="128953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FDE0D17-FEC8-2977-4320-505D06F6B370}"/>
              </a:ext>
            </a:extLst>
          </p:cNvPr>
          <p:cNvSpPr txBox="1"/>
          <p:nvPr/>
        </p:nvSpPr>
        <p:spPr>
          <a:xfrm>
            <a:off x="10693722" y="3710274"/>
            <a:ext cx="154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fetch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6D846-D08D-639B-5B29-C35DB3BB2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438386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5277" cy="4351338"/>
          </a:xfrm>
        </p:spPr>
        <p:txBody>
          <a:bodyPr>
            <a:normAutofit/>
          </a:bodyPr>
          <a:lstStyle/>
          <a:p>
            <a:pPr algn="just"/>
            <a:r>
              <a:rPr lang="en-IN" dirty="0">
                <a:solidFill>
                  <a:srgbClr val="0070C0"/>
                </a:solidFill>
                <a:latin typeface="Consolas" panose="020B0609020204030204" pitchFamily="49" charset="0"/>
              </a:rPr>
              <a:t>git checkout main</a:t>
            </a:r>
            <a:endParaRPr lang="en-IN" dirty="0"/>
          </a:p>
          <a:p>
            <a:pPr algn="just"/>
            <a:r>
              <a:rPr lang="en-US" dirty="0"/>
              <a:t>This command </a:t>
            </a:r>
            <a:r>
              <a:rPr lang="en-US" dirty="0">
                <a:solidFill>
                  <a:srgbClr val="0070C0"/>
                </a:solidFill>
              </a:rPr>
              <a:t>switches</a:t>
            </a:r>
            <a:r>
              <a:rPr lang="en-US" dirty="0"/>
              <a:t> to a branch that has been updated by git fetch and the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directory</a:t>
            </a:r>
            <a:r>
              <a:rPr lang="en-US" dirty="0"/>
              <a:t> and </a:t>
            </a:r>
            <a:r>
              <a:rPr lang="en-US" dirty="0">
                <a:solidFill>
                  <a:srgbClr val="0070C0"/>
                </a:solidFill>
              </a:rPr>
              <a:t>staging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area</a:t>
            </a:r>
            <a:r>
              <a:rPr lang="en-US" dirty="0"/>
              <a:t> will be </a:t>
            </a:r>
            <a:r>
              <a:rPr lang="en-US" dirty="0">
                <a:solidFill>
                  <a:srgbClr val="7030A0"/>
                </a:solidFill>
              </a:rPr>
              <a:t>updated</a:t>
            </a:r>
            <a:r>
              <a:rPr lang="en-US" dirty="0"/>
              <a:t> to reflect the state of that branch.</a:t>
            </a:r>
          </a:p>
          <a:p>
            <a:pPr algn="just"/>
            <a:r>
              <a:rPr lang="en-US" dirty="0"/>
              <a:t>If you are already on the branch Another alternative to this command is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git merge main</a:t>
            </a:r>
            <a:r>
              <a:rPr lang="en-US" dirty="0"/>
              <a:t>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marL="0" indent="0" algn="just">
              <a:buNone/>
            </a:pPr>
            <a:endParaRPr lang="en-IN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12ADC40-7BEE-5465-0C76-955A96A80D6E}"/>
              </a:ext>
            </a:extLst>
          </p:cNvPr>
          <p:cNvGrpSpPr/>
          <p:nvPr/>
        </p:nvGrpSpPr>
        <p:grpSpPr>
          <a:xfrm>
            <a:off x="7502089" y="843822"/>
            <a:ext cx="4901609" cy="5639289"/>
            <a:chOff x="7502089" y="843822"/>
            <a:chExt cx="4901609" cy="563928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BC87326-611D-5D13-B3A2-7D74886CC7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2089" y="843822"/>
              <a:ext cx="4901609" cy="5639289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B72C59B0-3C68-A40B-7999-F22ABAD575F6}"/>
                </a:ext>
              </a:extLst>
            </p:cNvPr>
            <p:cNvCxnSpPr/>
            <p:nvPr/>
          </p:nvCxnSpPr>
          <p:spPr>
            <a:xfrm flipH="1">
              <a:off x="10597662" y="3552092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EDE1F2B0-8B7B-1F2F-CE7C-B3A987A49DC0}"/>
                </a:ext>
              </a:extLst>
            </p:cNvPr>
            <p:cNvCxnSpPr/>
            <p:nvPr/>
          </p:nvCxnSpPr>
          <p:spPr>
            <a:xfrm flipH="1">
              <a:off x="9366744" y="3552093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3597B93-2B99-B60A-ADFA-1DD3DC8B3BEF}"/>
                </a:ext>
              </a:extLst>
            </p:cNvPr>
            <p:cNvCxnSpPr/>
            <p:nvPr/>
          </p:nvCxnSpPr>
          <p:spPr>
            <a:xfrm flipH="1">
              <a:off x="8088931" y="3552094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8737F3-1D96-186D-7D98-E988A8CE4C19}"/>
                </a:ext>
              </a:extLst>
            </p:cNvPr>
            <p:cNvSpPr txBox="1"/>
            <p:nvPr/>
          </p:nvSpPr>
          <p:spPr>
            <a:xfrm>
              <a:off x="10693721" y="3112400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pull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CCB16A3E-BCC1-BC0F-AE4A-D76A5F0F2E53}"/>
                </a:ext>
              </a:extLst>
            </p:cNvPr>
            <p:cNvCxnSpPr/>
            <p:nvPr/>
          </p:nvCxnSpPr>
          <p:spPr>
            <a:xfrm flipH="1">
              <a:off x="10585940" y="4067905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DE0D17-FEC8-2977-4320-505D06F6B370}"/>
                </a:ext>
              </a:extLst>
            </p:cNvPr>
            <p:cNvSpPr txBox="1"/>
            <p:nvPr/>
          </p:nvSpPr>
          <p:spPr>
            <a:xfrm>
              <a:off x="10693722" y="3710274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fetch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A3FA301A-1A7E-BD56-2421-EA9F5CC6F84A}"/>
                </a:ext>
              </a:extLst>
            </p:cNvPr>
            <p:cNvCxnSpPr/>
            <p:nvPr/>
          </p:nvCxnSpPr>
          <p:spPr>
            <a:xfrm flipH="1">
              <a:off x="9331576" y="4548552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5B32AD8-94C4-BBED-A850-F59DF4D21DF9}"/>
                </a:ext>
              </a:extLst>
            </p:cNvPr>
            <p:cNvCxnSpPr/>
            <p:nvPr/>
          </p:nvCxnSpPr>
          <p:spPr>
            <a:xfrm flipH="1">
              <a:off x="8053763" y="4548553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0417BA4-4E94-D3F5-F58E-4CD2A53464D3}"/>
                </a:ext>
              </a:extLst>
            </p:cNvPr>
            <p:cNvSpPr txBox="1"/>
            <p:nvPr/>
          </p:nvSpPr>
          <p:spPr>
            <a:xfrm>
              <a:off x="8206155" y="4132303"/>
              <a:ext cx="246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checkout main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F0EAC7F-48F3-532D-31AD-755DE4001BEE}"/>
                </a:ext>
              </a:extLst>
            </p:cNvPr>
            <p:cNvSpPr txBox="1"/>
            <p:nvPr/>
          </p:nvSpPr>
          <p:spPr>
            <a:xfrm>
              <a:off x="8241325" y="4554332"/>
              <a:ext cx="246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merge main</a:t>
              </a:r>
            </a:p>
          </p:txBody>
        </p:sp>
      </p:grp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564BF00A-D938-77E4-8A7B-97814BF3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2288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35331" y="1920755"/>
            <a:ext cx="4895165" cy="1127243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fetch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checkout main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7BD765-E566-13D6-EF4D-0C59EF6E422E}"/>
              </a:ext>
            </a:extLst>
          </p:cNvPr>
          <p:cNvGrpSpPr/>
          <p:nvPr/>
        </p:nvGrpSpPr>
        <p:grpSpPr>
          <a:xfrm>
            <a:off x="7138676" y="843822"/>
            <a:ext cx="4901609" cy="5639289"/>
            <a:chOff x="7502089" y="843822"/>
            <a:chExt cx="4901609" cy="563928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8E33518-1398-9CA0-74AB-8FEAE0CC9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02089" y="843822"/>
              <a:ext cx="4901609" cy="5639289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5060BB3-D044-DF1D-A17C-A38A50A217E0}"/>
                </a:ext>
              </a:extLst>
            </p:cNvPr>
            <p:cNvCxnSpPr/>
            <p:nvPr/>
          </p:nvCxnSpPr>
          <p:spPr>
            <a:xfrm flipH="1">
              <a:off x="10597662" y="3552092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7589221-3F0A-77D3-95E6-FFC91F4A28E9}"/>
                </a:ext>
              </a:extLst>
            </p:cNvPr>
            <p:cNvCxnSpPr/>
            <p:nvPr/>
          </p:nvCxnSpPr>
          <p:spPr>
            <a:xfrm flipH="1">
              <a:off x="9366744" y="3552093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EBD79AA-51D2-237D-BCBC-ACF0DC87C3B2}"/>
                </a:ext>
              </a:extLst>
            </p:cNvPr>
            <p:cNvCxnSpPr/>
            <p:nvPr/>
          </p:nvCxnSpPr>
          <p:spPr>
            <a:xfrm flipH="1">
              <a:off x="8088931" y="3552094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B236D89-51FB-76A1-102B-86555B0B0554}"/>
                </a:ext>
              </a:extLst>
            </p:cNvPr>
            <p:cNvSpPr txBox="1"/>
            <p:nvPr/>
          </p:nvSpPr>
          <p:spPr>
            <a:xfrm>
              <a:off x="10693721" y="3112400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pull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47CC122-0917-563A-B3D9-F4C57E9DD479}"/>
                </a:ext>
              </a:extLst>
            </p:cNvPr>
            <p:cNvCxnSpPr/>
            <p:nvPr/>
          </p:nvCxnSpPr>
          <p:spPr>
            <a:xfrm flipH="1">
              <a:off x="10585940" y="4067905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6ADEC5C-D694-EE55-7837-CFBD06870AA4}"/>
                </a:ext>
              </a:extLst>
            </p:cNvPr>
            <p:cNvSpPr txBox="1"/>
            <p:nvPr/>
          </p:nvSpPr>
          <p:spPr>
            <a:xfrm>
              <a:off x="10693722" y="3710274"/>
              <a:ext cx="1547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fetch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04351B69-CA0D-7962-7C12-6E7149A10739}"/>
                </a:ext>
              </a:extLst>
            </p:cNvPr>
            <p:cNvCxnSpPr/>
            <p:nvPr/>
          </p:nvCxnSpPr>
          <p:spPr>
            <a:xfrm flipH="1">
              <a:off x="9331576" y="4548552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7981E0A-CD62-59FB-B7CC-9E305C39E081}"/>
                </a:ext>
              </a:extLst>
            </p:cNvPr>
            <p:cNvCxnSpPr/>
            <p:nvPr/>
          </p:nvCxnSpPr>
          <p:spPr>
            <a:xfrm flipH="1">
              <a:off x="8053763" y="4548553"/>
              <a:ext cx="128953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1E0F33C-9C1B-3597-9419-10E69826565E}"/>
                </a:ext>
              </a:extLst>
            </p:cNvPr>
            <p:cNvSpPr txBox="1"/>
            <p:nvPr/>
          </p:nvSpPr>
          <p:spPr>
            <a:xfrm>
              <a:off x="8206155" y="4132303"/>
              <a:ext cx="246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checkout main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B43A2EF-893B-725C-0D1C-CC92A66ED42D}"/>
                </a:ext>
              </a:extLst>
            </p:cNvPr>
            <p:cNvSpPr txBox="1"/>
            <p:nvPr/>
          </p:nvSpPr>
          <p:spPr>
            <a:xfrm>
              <a:off x="8241325" y="4554332"/>
              <a:ext cx="24618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dirty="0">
                  <a:latin typeface="Consolas" panose="020B0609020204030204" pitchFamily="49" charset="0"/>
                </a:rPr>
                <a:t>git merge main</a:t>
              </a:r>
            </a:p>
          </p:txBody>
        </p:sp>
      </p:grp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8024EBE3-FF37-CE44-9875-8ED6802C7449}"/>
              </a:ext>
            </a:extLst>
          </p:cNvPr>
          <p:cNvSpPr/>
          <p:nvPr/>
        </p:nvSpPr>
        <p:spPr>
          <a:xfrm>
            <a:off x="1258778" y="3491639"/>
            <a:ext cx="4895165" cy="1127243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fetch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merge main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941D7A-600C-F860-E62A-98E04F070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0596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dirty="0"/>
              <a:t>Create and stage files.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r>
              <a:rPr lang="en-US" dirty="0"/>
              <a:t>Create a Remote Repository on GitHub and copy the URL.</a:t>
            </a:r>
          </a:p>
          <a:p>
            <a:pPr algn="just"/>
            <a:r>
              <a:rPr lang="en-US" dirty="0"/>
              <a:t>Link the Local Repository to Remote and push the local </a:t>
            </a:r>
            <a:r>
              <a:rPr lang="en-US" dirty="0" err="1"/>
              <a:t>reopo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11892" y="2377957"/>
            <a:ext cx="9151308" cy="1459601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vi new-file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add 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commit –m "commit message"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2" y="4921866"/>
            <a:ext cx="10515600" cy="1459601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push -u origin main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A455EB-70B9-B4C2-8C28-8EC0DCC50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360581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32625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IN" dirty="0"/>
              <a:t>Tracking the changes: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Shows </a:t>
            </a:r>
            <a:r>
              <a:rPr lang="en-US" dirty="0"/>
              <a:t>the differences between your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  <a:r>
              <a:rPr lang="en-US" dirty="0"/>
              <a:t> directory and the </a:t>
            </a:r>
            <a:r>
              <a:rPr lang="en-US" dirty="0">
                <a:solidFill>
                  <a:srgbClr val="7030A0"/>
                </a:solidFill>
              </a:rPr>
              <a:t>staging</a:t>
            </a:r>
            <a:r>
              <a:rPr lang="en-US" dirty="0"/>
              <a:t> area.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Shows the differences between your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  <a:r>
              <a:rPr lang="en-US" dirty="0"/>
              <a:t> directory and the last commit / repository.  This includes both staged and un-staged changes.</a:t>
            </a:r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16C3940-A26C-C77E-FD4C-DD96C21D5682}"/>
              </a:ext>
            </a:extLst>
          </p:cNvPr>
          <p:cNvSpPr/>
          <p:nvPr/>
        </p:nvSpPr>
        <p:spPr>
          <a:xfrm>
            <a:off x="1211892" y="2284175"/>
            <a:ext cx="5082040" cy="482472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diff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2" y="3831626"/>
            <a:ext cx="5124979" cy="482472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diff HEAD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25FF0F9-463E-B6E2-280E-227B8ABFA529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714C726-43D8-19D7-E8F0-28E04C4D7CB3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12" name="Flowchart: Magnetic Disk 11">
                <a:extLst>
                  <a:ext uri="{FF2B5EF4-FFF2-40B4-BE49-F238E27FC236}">
                    <a16:creationId xmlns:a16="http://schemas.microsoft.com/office/drawing/2014/main" id="{5B1AD5B0-CB52-D9C6-87A4-2F81123A3CF7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D94EFB34-CF67-CD18-5774-1CFC08160AF6}"/>
                  </a:ext>
                </a:extLst>
              </p:cNvPr>
              <p:cNvCxnSpPr>
                <a:stCxn id="12" idx="3"/>
              </p:cNvCxnSpPr>
              <p:nvPr/>
            </p:nvCxnSpPr>
            <p:spPr>
              <a:xfrm>
                <a:off x="7849598" y="3170712"/>
                <a:ext cx="11876" cy="187630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lowchart: Magnetic Disk 13">
                <a:extLst>
                  <a:ext uri="{FF2B5EF4-FFF2-40B4-BE49-F238E27FC236}">
                    <a16:creationId xmlns:a16="http://schemas.microsoft.com/office/drawing/2014/main" id="{08DAC76C-AEAE-D35B-79EA-7A351EB91D4A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15" name="Flowchart: Magnetic Disk 14">
                <a:extLst>
                  <a:ext uri="{FF2B5EF4-FFF2-40B4-BE49-F238E27FC236}">
                    <a16:creationId xmlns:a16="http://schemas.microsoft.com/office/drawing/2014/main" id="{3E760AD6-A266-42D9-B2CF-FB2DF60F0CFC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16" name="Flowchart: Magnetic Disk 15">
                <a:extLst>
                  <a:ext uri="{FF2B5EF4-FFF2-40B4-BE49-F238E27FC236}">
                    <a16:creationId xmlns:a16="http://schemas.microsoft.com/office/drawing/2014/main" id="{9BAE6A01-03FC-CB0F-6DD8-7E80315FB7C8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97CDA54-4785-C1C3-4F26-67A6D03DFC7A}"/>
                  </a:ext>
                </a:extLst>
              </p:cNvPr>
              <p:cNvCxnSpPr/>
              <p:nvPr/>
            </p:nvCxnSpPr>
            <p:spPr>
              <a:xfrm>
                <a:off x="9106403" y="3168732"/>
                <a:ext cx="11876" cy="187630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C5CA501-71B2-3E8E-637F-D3D588A6B0A3}"/>
                  </a:ext>
                </a:extLst>
              </p:cNvPr>
              <p:cNvCxnSpPr/>
              <p:nvPr/>
            </p:nvCxnSpPr>
            <p:spPr>
              <a:xfrm>
                <a:off x="10363214" y="3166755"/>
                <a:ext cx="11876" cy="187630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234D1A8A-CDE3-B923-CE7F-DA394D11F6F7}"/>
                  </a:ext>
                </a:extLst>
              </p:cNvPr>
              <p:cNvCxnSpPr/>
              <p:nvPr/>
            </p:nvCxnSpPr>
            <p:spPr>
              <a:xfrm>
                <a:off x="11608144" y="3176652"/>
                <a:ext cx="11876" cy="1876301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6C733AFB-E95F-05CF-E8EA-DFFE7BF903F9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BAD4491-5DC3-986F-6812-A5815B0C1AE4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B190D6B6-EC1A-A2EC-601C-80ABE6F57C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D574866-490A-47B7-CCD5-8632DB5EBBC5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6BDF24B-CFBD-0013-E60A-5B021CF862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F2FC12B2-B61F-7768-AA19-096DB9088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9" name="Picture 2" descr="UBC GitHub Instructor Guide | Learning ...">
              <a:extLst>
                <a:ext uri="{FF2B5EF4-FFF2-40B4-BE49-F238E27FC236}">
                  <a16:creationId xmlns:a16="http://schemas.microsoft.com/office/drawing/2014/main" id="{902DA32A-2F08-5898-B840-96C3C0E0C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D23FBB9-DDCF-1050-B135-4DE8C3402623}"/>
              </a:ext>
            </a:extLst>
          </p:cNvPr>
          <p:cNvSpPr/>
          <p:nvPr/>
        </p:nvSpPr>
        <p:spPr>
          <a:xfrm>
            <a:off x="7517090" y="3493480"/>
            <a:ext cx="1256805" cy="28135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  <a:latin typeface="Consolas" panose="020B0609020204030204" pitchFamily="49" charset="0"/>
              </a:rPr>
              <a:t>git diff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C0116BC2-7ADE-F03D-0BD6-2CAB91C7994B}"/>
              </a:ext>
            </a:extLst>
          </p:cNvPr>
          <p:cNvSpPr/>
          <p:nvPr/>
        </p:nvSpPr>
        <p:spPr>
          <a:xfrm>
            <a:off x="7528814" y="4302368"/>
            <a:ext cx="2490016" cy="281354"/>
          </a:xfrm>
          <a:prstGeom prst="round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rgbClr val="002060"/>
                </a:solidFill>
                <a:latin typeface="Consolas" panose="020B0609020204030204" pitchFamily="49" charset="0"/>
              </a:rPr>
              <a:t>git diff HEAD</a:t>
            </a:r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5524AAA8-F0D1-AD27-C863-0139C1613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64714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mv </a:t>
            </a:r>
            <a:r>
              <a:rPr lang="en-US" dirty="0"/>
              <a:t>command </a:t>
            </a:r>
            <a:r>
              <a:rPr lang="en-US" dirty="0">
                <a:solidFill>
                  <a:srgbClr val="0070C0"/>
                </a:solidFill>
              </a:rPr>
              <a:t>moves</a:t>
            </a:r>
            <a:r>
              <a:rPr lang="en-US" dirty="0"/>
              <a:t> or </a:t>
            </a:r>
            <a:r>
              <a:rPr lang="en-US" dirty="0">
                <a:solidFill>
                  <a:srgbClr val="0070C0"/>
                </a:solidFill>
              </a:rPr>
              <a:t>renames</a:t>
            </a:r>
            <a:r>
              <a:rPr lang="en-US" dirty="0"/>
              <a:t> files and directories, and it stages the changes for the next commit. </a:t>
            </a:r>
            <a:endParaRPr lang="en-IN" dirty="0"/>
          </a:p>
          <a:p>
            <a:pPr algn="just"/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2" y="3938957"/>
            <a:ext cx="8500175" cy="1593239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mv old_filename.txt new_filename.txt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mv filename.txt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new_directory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mv old_filename.txt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new_directory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/new_filename.txt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8D2CC5-CC53-2744-119C-7A4929EE72A1}"/>
              </a:ext>
            </a:extLst>
          </p:cNvPr>
          <p:cNvCxnSpPr/>
          <p:nvPr/>
        </p:nvCxnSpPr>
        <p:spPr>
          <a:xfrm>
            <a:off x="7505214" y="3727938"/>
            <a:ext cx="1268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2C63B96-2F62-CEEC-D4F7-751FB68DD900}"/>
              </a:ext>
            </a:extLst>
          </p:cNvPr>
          <p:cNvSpPr txBox="1"/>
          <p:nvPr/>
        </p:nvSpPr>
        <p:spPr>
          <a:xfrm>
            <a:off x="7465468" y="3364535"/>
            <a:ext cx="13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mv/rm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5DA4D3-B43C-3B63-CB61-0ADA978F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65608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rm </a:t>
            </a:r>
            <a:r>
              <a:rPr lang="en-US" dirty="0"/>
              <a:t>command is used to </a:t>
            </a:r>
            <a:r>
              <a:rPr lang="en-US" dirty="0">
                <a:solidFill>
                  <a:srgbClr val="0070C0"/>
                </a:solidFill>
              </a:rPr>
              <a:t>remove</a:t>
            </a:r>
            <a:r>
              <a:rPr lang="en-US" dirty="0"/>
              <a:t> files or directories from the working directory and the staging area, ensuring that the removal is tracked in the </a:t>
            </a:r>
            <a:r>
              <a:rPr lang="en-US" dirty="0">
                <a:solidFill>
                  <a:srgbClr val="0070C0"/>
                </a:solidFill>
              </a:rPr>
              <a:t>next commit</a:t>
            </a:r>
            <a:r>
              <a:rPr lang="en-US" dirty="0"/>
              <a:t>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2" y="3938957"/>
            <a:ext cx="8500175" cy="1593239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rm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filename.text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rm -r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directory_name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rm </a:t>
            </a:r>
            <a:r>
              <a:rPr lang="en-US" sz="2000" kern="10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--cached </a:t>
            </a: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filename.txt – </a:t>
            </a:r>
            <a:r>
              <a:rPr lang="en-US" sz="2000" kern="100" dirty="0">
                <a:solidFill>
                  <a:srgbClr val="FF000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removes from staging area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8D2CC5-CC53-2744-119C-7A4929EE72A1}"/>
              </a:ext>
            </a:extLst>
          </p:cNvPr>
          <p:cNvCxnSpPr/>
          <p:nvPr/>
        </p:nvCxnSpPr>
        <p:spPr>
          <a:xfrm>
            <a:off x="7505214" y="3727938"/>
            <a:ext cx="12686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2C63B96-2F62-CEEC-D4F7-751FB68DD900}"/>
              </a:ext>
            </a:extLst>
          </p:cNvPr>
          <p:cNvSpPr txBox="1"/>
          <p:nvPr/>
        </p:nvSpPr>
        <p:spPr>
          <a:xfrm>
            <a:off x="7465468" y="3364535"/>
            <a:ext cx="13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mv/rm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A7C21B-6BC3-2E5C-F346-B080F62B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803165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&lt;file&gt; </a:t>
            </a:r>
            <a:r>
              <a:rPr lang="en-US" dirty="0"/>
              <a:t>un-stages </a:t>
            </a:r>
            <a:r>
              <a:rPr lang="en-US" dirty="0">
                <a:solidFill>
                  <a:srgbClr val="002060"/>
                </a:solidFill>
              </a:rPr>
              <a:t>&lt;file&gt; </a:t>
            </a:r>
            <a:r>
              <a:rPr lang="en-US" dirty="0"/>
              <a:t>but leaves the working directory unchanged.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If you have accidentally staged some files that you do not want to commit yet, you can use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</a:t>
            </a:r>
            <a:r>
              <a:rPr lang="en-US" dirty="0"/>
              <a:t>to </a:t>
            </a:r>
            <a:r>
              <a:rPr lang="en-US" dirty="0" err="1"/>
              <a:t>unstage</a:t>
            </a:r>
            <a:r>
              <a:rPr lang="en-US" dirty="0"/>
              <a:t> them.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3" y="3165240"/>
            <a:ext cx="5259246" cy="591466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reset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filename.text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8D2CC5-CC53-2744-119C-7A4929EE72A1}"/>
              </a:ext>
            </a:extLst>
          </p:cNvPr>
          <p:cNvCxnSpPr>
            <a:cxnSpLocks/>
          </p:cNvCxnSpPr>
          <p:nvPr/>
        </p:nvCxnSpPr>
        <p:spPr>
          <a:xfrm flipH="1">
            <a:off x="7465468" y="3727938"/>
            <a:ext cx="1317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2C63B96-2F62-CEEC-D4F7-751FB68DD900}"/>
              </a:ext>
            </a:extLst>
          </p:cNvPr>
          <p:cNvSpPr txBox="1"/>
          <p:nvPr/>
        </p:nvSpPr>
        <p:spPr>
          <a:xfrm>
            <a:off x="7465468" y="3294197"/>
            <a:ext cx="13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reset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1AD47-62DB-7532-78A4-AF79CF457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56671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99A7-33F2-E429-2563-05071B0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354-00E3-CDEE-F83A-246A2613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A version control system (VCS) is a software tool that helps manage </a:t>
            </a:r>
            <a:r>
              <a:rPr lang="en-US" dirty="0">
                <a:solidFill>
                  <a:schemeClr val="accent6"/>
                </a:solidFill>
              </a:rPr>
              <a:t>changes/versions</a:t>
            </a:r>
            <a:r>
              <a:rPr lang="en-US" dirty="0"/>
              <a:t> to source code or any set of files over time.</a:t>
            </a:r>
          </a:p>
          <a:p>
            <a:pPr algn="just"/>
            <a:r>
              <a:rPr lang="en-US" dirty="0"/>
              <a:t>It allows developers (or teams of developers) to </a:t>
            </a:r>
            <a:r>
              <a:rPr lang="en-US" dirty="0">
                <a:solidFill>
                  <a:schemeClr val="accent6"/>
                </a:solidFill>
              </a:rPr>
              <a:t>track</a:t>
            </a:r>
            <a:r>
              <a:rPr lang="en-US" dirty="0"/>
              <a:t> modifications to files, </a:t>
            </a:r>
            <a:r>
              <a:rPr lang="en-US" dirty="0">
                <a:solidFill>
                  <a:srgbClr val="0070C0"/>
                </a:solidFill>
              </a:rPr>
              <a:t>revert</a:t>
            </a:r>
            <a:r>
              <a:rPr lang="en-US" dirty="0"/>
              <a:t> to previous versions, </a:t>
            </a:r>
            <a:r>
              <a:rPr lang="en-US" dirty="0">
                <a:solidFill>
                  <a:srgbClr val="0070C0"/>
                </a:solidFill>
              </a:rPr>
              <a:t>compare</a:t>
            </a:r>
            <a:r>
              <a:rPr lang="en-US" dirty="0"/>
              <a:t> changes over time, and </a:t>
            </a:r>
            <a:r>
              <a:rPr lang="en-US" dirty="0">
                <a:solidFill>
                  <a:schemeClr val="accent6"/>
                </a:solidFill>
              </a:rPr>
              <a:t>collaborate</a:t>
            </a:r>
            <a:r>
              <a:rPr lang="en-US" dirty="0"/>
              <a:t> effectively on projects. </a:t>
            </a:r>
          </a:p>
          <a:p>
            <a:pPr algn="just"/>
            <a:r>
              <a:rPr lang="en-US" dirty="0"/>
              <a:t>Key features of a version control system include:</a:t>
            </a:r>
          </a:p>
          <a:p>
            <a:pPr algn="just"/>
            <a:r>
              <a:rPr lang="en-US" dirty="0">
                <a:solidFill>
                  <a:schemeClr val="accent4"/>
                </a:solidFill>
              </a:rPr>
              <a:t>Tracking Changes</a:t>
            </a:r>
            <a:r>
              <a:rPr lang="en-US" dirty="0"/>
              <a:t>: It records every change made to files, along with who made the change and when.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B06710-F116-CEC5-4528-C99405AC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77529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&lt;file&gt; </a:t>
            </a:r>
            <a:r>
              <a:rPr lang="en-US" dirty="0"/>
              <a:t>un-stages </a:t>
            </a:r>
            <a:r>
              <a:rPr lang="en-US" dirty="0">
                <a:solidFill>
                  <a:srgbClr val="002060"/>
                </a:solidFill>
              </a:rPr>
              <a:t>&lt;file&gt; </a:t>
            </a:r>
            <a:r>
              <a:rPr lang="en-US" dirty="0"/>
              <a:t>but leaves the working directory unchanged. 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If you have accidentally staged some files that you do not want to commit yet, you can use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</a:t>
            </a:r>
            <a:r>
              <a:rPr lang="en-US" dirty="0"/>
              <a:t>to </a:t>
            </a:r>
            <a:r>
              <a:rPr lang="en-US" dirty="0" err="1"/>
              <a:t>unstage</a:t>
            </a:r>
            <a:r>
              <a:rPr lang="en-US" dirty="0"/>
              <a:t> them.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7675438-4441-2FF4-C90F-E7949D8A17CA}"/>
              </a:ext>
            </a:extLst>
          </p:cNvPr>
          <p:cNvSpPr/>
          <p:nvPr/>
        </p:nvSpPr>
        <p:spPr>
          <a:xfrm>
            <a:off x="1211893" y="3165240"/>
            <a:ext cx="5259246" cy="591466"/>
          </a:xfrm>
          <a:prstGeom prst="roundRect">
            <a:avLst/>
          </a:prstGeom>
          <a:solidFill>
            <a:srgbClr val="0070C0">
              <a:alpha val="1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000" kern="100" dirty="0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$ git reset </a:t>
            </a:r>
            <a:r>
              <a:rPr lang="en-US" sz="2000" kern="100" dirty="0" err="1">
                <a:solidFill>
                  <a:srgbClr val="002060"/>
                </a:solidFill>
                <a:latin typeface="Consolas" panose="020B0609020204030204" pitchFamily="49" charset="0"/>
                <a:ea typeface="Aptos" panose="020B0004020202020204" pitchFamily="34" charset="0"/>
                <a:cs typeface="Gautami" panose="020B0502040204020203" pitchFamily="34" charset="0"/>
              </a:rPr>
              <a:t>filename.text</a:t>
            </a:r>
            <a:endParaRPr lang="en-US" sz="2000" kern="100" dirty="0">
              <a:solidFill>
                <a:srgbClr val="002060"/>
              </a:solidFill>
              <a:latin typeface="Consolas" panose="020B0609020204030204" pitchFamily="49" charset="0"/>
              <a:ea typeface="Aptos" panose="020B0004020202020204" pitchFamily="34" charset="0"/>
              <a:cs typeface="Gautami" panose="020B0502040204020203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8D2CC5-CC53-2744-119C-7A4929EE72A1}"/>
              </a:ext>
            </a:extLst>
          </p:cNvPr>
          <p:cNvCxnSpPr>
            <a:cxnSpLocks/>
          </p:cNvCxnSpPr>
          <p:nvPr/>
        </p:nvCxnSpPr>
        <p:spPr>
          <a:xfrm flipH="1">
            <a:off x="7465468" y="3727938"/>
            <a:ext cx="131755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2C63B96-2F62-CEEC-D4F7-751FB68DD900}"/>
              </a:ext>
            </a:extLst>
          </p:cNvPr>
          <p:cNvSpPr txBox="1"/>
          <p:nvPr/>
        </p:nvSpPr>
        <p:spPr>
          <a:xfrm>
            <a:off x="7465468" y="3294197"/>
            <a:ext cx="1376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reset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E421FB-4F6A-569D-5434-3C46DAE71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966407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The </a:t>
            </a:r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&lt;commit&gt; </a:t>
            </a:r>
            <a:r>
              <a:rPr lang="en-US" dirty="0"/>
              <a:t>can modify the state of working directory, the staging area, and the commit history. It can be used with different </a:t>
            </a:r>
            <a:r>
              <a:rPr lang="en-US" dirty="0" err="1"/>
              <a:t>optios</a:t>
            </a:r>
            <a:r>
              <a:rPr lang="en-US" dirty="0"/>
              <a:t>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--soft</a:t>
            </a:r>
            <a:r>
              <a:rPr lang="en-US" dirty="0"/>
              <a:t>. This option moves the </a:t>
            </a:r>
            <a:r>
              <a:rPr lang="en-US" dirty="0">
                <a:solidFill>
                  <a:srgbClr val="00B050"/>
                </a:solidFill>
              </a:rPr>
              <a:t>HEAD</a:t>
            </a:r>
            <a:r>
              <a:rPr lang="en-US" dirty="0"/>
              <a:t> pointer to a specified commit but leaves the </a:t>
            </a:r>
            <a:r>
              <a:rPr lang="en-US" dirty="0">
                <a:solidFill>
                  <a:srgbClr val="0070C0"/>
                </a:solidFill>
              </a:rPr>
              <a:t>staging</a:t>
            </a:r>
            <a:r>
              <a:rPr lang="en-US" dirty="0"/>
              <a:t> area (index) and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  <a:r>
              <a:rPr lang="en-US" dirty="0"/>
              <a:t> directory </a:t>
            </a:r>
            <a:r>
              <a:rPr lang="en-US" dirty="0">
                <a:solidFill>
                  <a:srgbClr val="0070C0"/>
                </a:solidFill>
              </a:rPr>
              <a:t>unchanged</a:t>
            </a:r>
            <a:r>
              <a:rPr lang="en-US" dirty="0"/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98D2CC5-CC53-2744-119C-7A4929EE72A1}"/>
              </a:ext>
            </a:extLst>
          </p:cNvPr>
          <p:cNvCxnSpPr>
            <a:cxnSpLocks/>
          </p:cNvCxnSpPr>
          <p:nvPr/>
        </p:nvCxnSpPr>
        <p:spPr>
          <a:xfrm flipH="1">
            <a:off x="8773894" y="3763107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92C63B96-2F62-CEEC-D4F7-751FB68DD900}"/>
              </a:ext>
            </a:extLst>
          </p:cNvPr>
          <p:cNvSpPr txBox="1"/>
          <p:nvPr/>
        </p:nvSpPr>
        <p:spPr>
          <a:xfrm>
            <a:off x="7758547" y="3294197"/>
            <a:ext cx="251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reset &lt;commit&gt;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0E693A8-50CC-A944-F180-D73A60FA1869}"/>
              </a:ext>
            </a:extLst>
          </p:cNvPr>
          <p:cNvCxnSpPr>
            <a:cxnSpLocks/>
          </p:cNvCxnSpPr>
          <p:nvPr/>
        </p:nvCxnSpPr>
        <p:spPr>
          <a:xfrm flipH="1">
            <a:off x="7507802" y="3763108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10EC99-3E15-1F9D-E570-7E4808FA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69992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--mixed (default)</a:t>
            </a:r>
            <a:r>
              <a:rPr lang="en-US" dirty="0"/>
              <a:t>. This option moves the </a:t>
            </a:r>
            <a:r>
              <a:rPr lang="en-US" dirty="0">
                <a:solidFill>
                  <a:srgbClr val="00B050"/>
                </a:solidFill>
              </a:rPr>
              <a:t>HEAD</a:t>
            </a:r>
            <a:r>
              <a:rPr lang="en-US" dirty="0"/>
              <a:t> pointer to a specified commit and updates the staging area (index) and leaves </a:t>
            </a:r>
            <a:r>
              <a:rPr lang="en-US" dirty="0">
                <a:solidFill>
                  <a:srgbClr val="0070C0"/>
                </a:solidFill>
              </a:rPr>
              <a:t>working</a:t>
            </a:r>
            <a:r>
              <a:rPr lang="en-US" dirty="0"/>
              <a:t> directory </a:t>
            </a:r>
            <a:r>
              <a:rPr lang="en-US" dirty="0">
                <a:solidFill>
                  <a:srgbClr val="0070C0"/>
                </a:solidFill>
              </a:rPr>
              <a:t>unchanged</a:t>
            </a:r>
            <a:r>
              <a:rPr lang="en-US" dirty="0"/>
              <a:t>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--hard</a:t>
            </a:r>
            <a:r>
              <a:rPr lang="en-US" dirty="0"/>
              <a:t>. This option moves the </a:t>
            </a:r>
            <a:r>
              <a:rPr lang="en-US" dirty="0">
                <a:solidFill>
                  <a:srgbClr val="00B050"/>
                </a:solidFill>
              </a:rPr>
              <a:t>HEAD</a:t>
            </a:r>
            <a:r>
              <a:rPr lang="en-US" dirty="0"/>
              <a:t> pointer to a specified commit and updates the staging area (index) and working directory.</a:t>
            </a:r>
          </a:p>
          <a:p>
            <a:pPr algn="just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A37DB81-0EAF-4408-A08E-6F299B5EEE81}"/>
              </a:ext>
            </a:extLst>
          </p:cNvPr>
          <p:cNvCxnSpPr>
            <a:cxnSpLocks/>
          </p:cNvCxnSpPr>
          <p:nvPr/>
        </p:nvCxnSpPr>
        <p:spPr>
          <a:xfrm flipH="1">
            <a:off x="8773894" y="3763107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FEF52C-236A-47AF-FA7B-3982FFD4649B}"/>
              </a:ext>
            </a:extLst>
          </p:cNvPr>
          <p:cNvSpPr txBox="1"/>
          <p:nvPr/>
        </p:nvSpPr>
        <p:spPr>
          <a:xfrm>
            <a:off x="7758547" y="3294197"/>
            <a:ext cx="251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reset &lt;commit&gt;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E23D3F8-7F70-C9A5-3584-C7E065804061}"/>
              </a:ext>
            </a:extLst>
          </p:cNvPr>
          <p:cNvCxnSpPr>
            <a:cxnSpLocks/>
          </p:cNvCxnSpPr>
          <p:nvPr/>
        </p:nvCxnSpPr>
        <p:spPr>
          <a:xfrm flipH="1">
            <a:off x="7507802" y="3763108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0F861F3-15AD-131B-8332-BACE4A62B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67018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C0630-869E-F752-ED45-1FD67AEE2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83AF2-C20A-A701-CF4B-8E50E1FA7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90222" cy="4351338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HEAD</a:t>
            </a:r>
            <a:r>
              <a:rPr lang="en-US" dirty="0"/>
              <a:t>.</a:t>
            </a:r>
          </a:p>
          <a:p>
            <a:pPr algn="just"/>
            <a:r>
              <a:rPr lang="en-US" dirty="0" err="1"/>
              <a:t>Unstages</a:t>
            </a:r>
            <a:r>
              <a:rPr lang="en-US" dirty="0"/>
              <a:t> the changes but keeps the changes in the working directory.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-–hard HEAD~1 </a:t>
            </a:r>
          </a:p>
          <a:p>
            <a:pPr algn="just"/>
            <a:r>
              <a:rPr lang="en-US" dirty="0"/>
              <a:t>Commit, Staging and working folder are rolled back to the previous commit state.</a:t>
            </a:r>
          </a:p>
          <a:p>
            <a:pPr algn="just"/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</a:rPr>
              <a:t>git reset --soft c3d4e5f6</a:t>
            </a:r>
          </a:p>
          <a:p>
            <a:pPr algn="just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98A35A-E18D-F6C5-DA7C-7F589B282345}"/>
              </a:ext>
            </a:extLst>
          </p:cNvPr>
          <p:cNvGrpSpPr/>
          <p:nvPr/>
        </p:nvGrpSpPr>
        <p:grpSpPr>
          <a:xfrm>
            <a:off x="6958949" y="864573"/>
            <a:ext cx="4827307" cy="5628302"/>
            <a:chOff x="6958949" y="864573"/>
            <a:chExt cx="4827307" cy="5628302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7D06B44-FB17-9FC4-D4A9-93A7B4E535A5}"/>
                </a:ext>
              </a:extLst>
            </p:cNvPr>
            <p:cNvGrpSpPr/>
            <p:nvPr/>
          </p:nvGrpSpPr>
          <p:grpSpPr>
            <a:xfrm>
              <a:off x="6958949" y="1472540"/>
              <a:ext cx="4827307" cy="5020335"/>
              <a:chOff x="7303333" y="1472540"/>
              <a:chExt cx="4827307" cy="5020335"/>
            </a:xfrm>
          </p:grpSpPr>
          <p:sp>
            <p:nvSpPr>
              <p:cNvPr id="31" name="Flowchart: Magnetic Disk 30">
                <a:extLst>
                  <a:ext uri="{FF2B5EF4-FFF2-40B4-BE49-F238E27FC236}">
                    <a16:creationId xmlns:a16="http://schemas.microsoft.com/office/drawing/2014/main" id="{3AD1EE99-41F5-5977-9ECC-F4A25E660802}"/>
                  </a:ext>
                </a:extLst>
              </p:cNvPr>
              <p:cNvSpPr/>
              <p:nvPr/>
            </p:nvSpPr>
            <p:spPr>
              <a:xfrm>
                <a:off x="7303333" y="2291938"/>
                <a:ext cx="1092530" cy="878774"/>
              </a:xfrm>
              <a:prstGeom prst="flowChartMagneticDisk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Working Directory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FE578EB-5774-C6E4-65E3-C9F92D3DFC4A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7849598" y="3170712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Flowchart: Magnetic Disk 32">
                <a:extLst>
                  <a:ext uri="{FF2B5EF4-FFF2-40B4-BE49-F238E27FC236}">
                    <a16:creationId xmlns:a16="http://schemas.microsoft.com/office/drawing/2014/main" id="{7E7EF059-3FE0-7EE4-37F9-E1B5E6E3235D}"/>
                  </a:ext>
                </a:extLst>
              </p:cNvPr>
              <p:cNvSpPr/>
              <p:nvPr/>
            </p:nvSpPr>
            <p:spPr>
              <a:xfrm>
                <a:off x="8548256" y="2301838"/>
                <a:ext cx="1092530" cy="878774"/>
              </a:xfrm>
              <a:prstGeom prst="flowChartMagneticDisk">
                <a:avLst/>
              </a:prstGeom>
              <a:solidFill>
                <a:srgbClr val="0070C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Staging Area</a:t>
                </a:r>
              </a:p>
            </p:txBody>
          </p:sp>
          <p:sp>
            <p:nvSpPr>
              <p:cNvPr id="34" name="Flowchart: Magnetic Disk 33">
                <a:extLst>
                  <a:ext uri="{FF2B5EF4-FFF2-40B4-BE49-F238E27FC236}">
                    <a16:creationId xmlns:a16="http://schemas.microsoft.com/office/drawing/2014/main" id="{91AF4871-9A13-3E62-6174-363874CF0CFD}"/>
                  </a:ext>
                </a:extLst>
              </p:cNvPr>
              <p:cNvSpPr/>
              <p:nvPr/>
            </p:nvSpPr>
            <p:spPr>
              <a:xfrm>
                <a:off x="9793185" y="2287984"/>
                <a:ext cx="1092530" cy="878774"/>
              </a:xfrm>
              <a:prstGeom prst="flowChartMagneticDisk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Local </a:t>
                </a:r>
                <a:r>
                  <a:rPr lang="en-IN" sz="1400" dirty="0"/>
                  <a:t>Repository</a:t>
                </a:r>
              </a:p>
            </p:txBody>
          </p:sp>
          <p:sp>
            <p:nvSpPr>
              <p:cNvPr id="35" name="Flowchart: Magnetic Disk 34">
                <a:extLst>
                  <a:ext uri="{FF2B5EF4-FFF2-40B4-BE49-F238E27FC236}">
                    <a16:creationId xmlns:a16="http://schemas.microsoft.com/office/drawing/2014/main" id="{6225D0B1-2C22-8A9E-C6F2-8AAF74CBAAC7}"/>
                  </a:ext>
                </a:extLst>
              </p:cNvPr>
              <p:cNvSpPr/>
              <p:nvPr/>
            </p:nvSpPr>
            <p:spPr>
              <a:xfrm>
                <a:off x="11038110" y="2274130"/>
                <a:ext cx="1092530" cy="878774"/>
              </a:xfrm>
              <a:prstGeom prst="flowChartMagneticDisk">
                <a:avLst/>
              </a:prstGeom>
              <a:solidFill>
                <a:schemeClr val="accent6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dirty="0"/>
                  <a:t>Remote </a:t>
                </a:r>
                <a:r>
                  <a:rPr lang="en-IN" sz="1400" dirty="0"/>
                  <a:t>Repository</a:t>
                </a:r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8AA775F-E9AF-A5FD-6A27-DC08E46C4B4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6403" y="3168732"/>
                <a:ext cx="11875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9679FE69-C0CC-1198-0B08-4E145F3345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63214" y="3166755"/>
                <a:ext cx="0" cy="1506969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70F92E80-3940-3614-5BA9-79539829108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608144" y="3176652"/>
                <a:ext cx="0" cy="1497072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5EE71EE0-8E12-29D0-EA45-129DF6ADA1B8}"/>
                  </a:ext>
                </a:extLst>
              </p:cNvPr>
              <p:cNvSpPr/>
              <p:nvPr/>
            </p:nvSpPr>
            <p:spPr>
              <a:xfrm>
                <a:off x="10945119" y="1472540"/>
                <a:ext cx="36000" cy="502033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8BBD70B7-833A-4D2F-CD45-632AFBE781E2}"/>
                  </a:ext>
                </a:extLst>
              </p:cNvPr>
              <p:cNvSpPr txBox="1"/>
              <p:nvPr/>
            </p:nvSpPr>
            <p:spPr>
              <a:xfrm>
                <a:off x="7659588" y="1690688"/>
                <a:ext cx="17609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Local System</a:t>
                </a:r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722437C3-C787-4A2B-B6A6-6F4FC7DCCC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1115130" y="1622909"/>
                <a:ext cx="1009780" cy="504890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99F0C2-5BDD-ADBC-F6C2-C48ECE5E71DC}"/>
                </a:ext>
              </a:extLst>
            </p:cNvPr>
            <p:cNvGrpSpPr/>
            <p:nvPr/>
          </p:nvGrpSpPr>
          <p:grpSpPr>
            <a:xfrm>
              <a:off x="7664759" y="864573"/>
              <a:ext cx="1085395" cy="941694"/>
              <a:chOff x="973009" y="2898266"/>
              <a:chExt cx="1689247" cy="14097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6EF39045-341B-74EB-293D-C1C3C4EC9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3009" y="2898266"/>
                <a:ext cx="1533525" cy="14097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3061BA0-CFCB-C7CD-16EB-D40A1A953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8477" y="2930771"/>
                <a:ext cx="803779" cy="803779"/>
              </a:xfrm>
              <a:prstGeom prst="rect">
                <a:avLst/>
              </a:prstGeom>
            </p:spPr>
          </p:pic>
        </p:grpSp>
        <p:pic>
          <p:nvPicPr>
            <p:cNvPr id="26" name="Picture 2" descr="UBC GitHub Instructor Guide | Learning ...">
              <a:extLst>
                <a:ext uri="{FF2B5EF4-FFF2-40B4-BE49-F238E27FC236}">
                  <a16:creationId xmlns:a16="http://schemas.microsoft.com/office/drawing/2014/main" id="{B52805EC-2AF6-B1DC-A0E9-4CE491AACC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5166" y="1048932"/>
              <a:ext cx="1055779" cy="591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4C71C78-E5F9-FEC8-B57F-047F4BE5C0FA}"/>
              </a:ext>
            </a:extLst>
          </p:cNvPr>
          <p:cNvCxnSpPr>
            <a:cxnSpLocks/>
          </p:cNvCxnSpPr>
          <p:nvPr/>
        </p:nvCxnSpPr>
        <p:spPr>
          <a:xfrm flipH="1">
            <a:off x="8773894" y="3774830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1B427CB-0AE2-C7C3-3174-FA54692915E1}"/>
              </a:ext>
            </a:extLst>
          </p:cNvPr>
          <p:cNvSpPr txBox="1"/>
          <p:nvPr/>
        </p:nvSpPr>
        <p:spPr>
          <a:xfrm>
            <a:off x="7758547" y="3305920"/>
            <a:ext cx="2518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git reset &lt;commit&gt;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CF57789-5904-9D5A-7CC5-8013F55C59B4}"/>
              </a:ext>
            </a:extLst>
          </p:cNvPr>
          <p:cNvCxnSpPr>
            <a:cxnSpLocks/>
          </p:cNvCxnSpPr>
          <p:nvPr/>
        </p:nvCxnSpPr>
        <p:spPr>
          <a:xfrm flipH="1">
            <a:off x="7507802" y="3774831"/>
            <a:ext cx="124493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6E322B0-6D5C-2FF6-9171-0FD4306C4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2540498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22CEF-AC7A-EDE2-7D92-FE3233415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A diagram of a workflow&#10;&#10;Description automatically generated">
            <a:extLst>
              <a:ext uri="{FF2B5EF4-FFF2-40B4-BE49-F238E27FC236}">
                <a16:creationId xmlns:a16="http://schemas.microsoft.com/office/drawing/2014/main" id="{616FE674-04F3-6968-1174-B4A73C712C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0"/>
          <a:stretch/>
        </p:blipFill>
        <p:spPr>
          <a:xfrm>
            <a:off x="2418080" y="-39051"/>
            <a:ext cx="6024880" cy="697001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610337-FAEA-401B-0DDF-7FFC3B804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527224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- Workflow</a:t>
            </a:r>
            <a:endParaRPr lang="en-IN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7C11A-66E8-F909-41A3-B53512831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174" y="715394"/>
            <a:ext cx="8926988" cy="5965691"/>
          </a:xfrm>
          <a:prstGeom prst="rect">
            <a:avLst/>
          </a:prstGeom>
        </p:spPr>
      </p:pic>
      <p:pic>
        <p:nvPicPr>
          <p:cNvPr id="10" name="Picture 2" descr="UBC GitHub Instructor Guide | Learning ...">
            <a:extLst>
              <a:ext uri="{FF2B5EF4-FFF2-40B4-BE49-F238E27FC236}">
                <a16:creationId xmlns:a16="http://schemas.microsoft.com/office/drawing/2014/main" id="{8C1BEC00-20A2-33F7-AFF3-650CD1AB6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022" y="1712297"/>
            <a:ext cx="1461641" cy="81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B22077-A853-677A-8A0C-C710D9205CB5}"/>
              </a:ext>
            </a:extLst>
          </p:cNvPr>
          <p:cNvGrpSpPr/>
          <p:nvPr/>
        </p:nvGrpSpPr>
        <p:grpSpPr>
          <a:xfrm>
            <a:off x="973009" y="2898266"/>
            <a:ext cx="1689247" cy="1409700"/>
            <a:chOff x="973009" y="2898266"/>
            <a:chExt cx="1689247" cy="14097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EEEA0CB-707B-7F9E-18B9-EA3E1F82F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009" y="2898266"/>
              <a:ext cx="1533525" cy="14097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2B816C2-10B6-B100-C94A-D2AB8434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8477" y="2930771"/>
              <a:ext cx="803779" cy="80377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CF5A012-0B66-3B39-70D0-7FD9848397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8906" y="570087"/>
            <a:ext cx="839896" cy="93058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44BB99-B5FD-B535-D90B-5C7A37AF0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50793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7BE96-3CBB-A188-6524-658A9597C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662A9-E968-4CFB-304E-EBC3B9F02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50" y="1828805"/>
            <a:ext cx="9287519" cy="354431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09FCF2-1F60-0FCD-B71D-21DA83E32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670753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99A7-33F2-E429-2563-05071B0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354-00E3-CDEE-F83A-246A26137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4"/>
                </a:solidFill>
              </a:rPr>
              <a:t>Reverting Changes</a:t>
            </a:r>
            <a:r>
              <a:rPr lang="en-US" dirty="0"/>
              <a:t>: It allows reverting files or the entire project to a previous state, which is useful for undoing mistakes or going back to a stable version.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F3E15-F28C-537D-FBA2-9A6A12CC7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908" y="3095145"/>
            <a:ext cx="6720540" cy="2562096"/>
          </a:xfrm>
          <a:prstGeom prst="rect">
            <a:avLst/>
          </a:prstGeom>
        </p:spPr>
      </p:pic>
      <p:sp>
        <p:nvSpPr>
          <p:cNvPr id="5" name="Arrow: Left 4">
            <a:extLst>
              <a:ext uri="{FF2B5EF4-FFF2-40B4-BE49-F238E27FC236}">
                <a16:creationId xmlns:a16="http://schemas.microsoft.com/office/drawing/2014/main" id="{8E86688D-4FAC-AE5F-7939-DD3849A35883}"/>
              </a:ext>
            </a:extLst>
          </p:cNvPr>
          <p:cNvSpPr/>
          <p:nvPr/>
        </p:nvSpPr>
        <p:spPr>
          <a:xfrm>
            <a:off x="7162800" y="4384429"/>
            <a:ext cx="984738" cy="33997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Multiplication Sign 5">
            <a:extLst>
              <a:ext uri="{FF2B5EF4-FFF2-40B4-BE49-F238E27FC236}">
                <a16:creationId xmlns:a16="http://schemas.microsoft.com/office/drawing/2014/main" id="{BF9E79AE-3C60-1E4D-3B13-48A42B199E7F}"/>
              </a:ext>
            </a:extLst>
          </p:cNvPr>
          <p:cNvSpPr/>
          <p:nvPr/>
        </p:nvSpPr>
        <p:spPr>
          <a:xfrm>
            <a:off x="8159263" y="4654059"/>
            <a:ext cx="597877" cy="715108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F44726-01DB-22E7-0C7A-A27D94D9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1050930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99A7-33F2-E429-2563-05071B0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354-00E3-CDEE-F83A-246A261379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535360"/>
          </a:xfrm>
        </p:spPr>
        <p:txBody>
          <a:bodyPr>
            <a:normAutofit/>
          </a:bodyPr>
          <a:lstStyle/>
          <a:p>
            <a:pPr algn="just"/>
            <a:r>
              <a:rPr lang="en-US" dirty="0">
                <a:solidFill>
                  <a:schemeClr val="accent4"/>
                </a:solidFill>
              </a:rPr>
              <a:t>Branching and Merging</a:t>
            </a:r>
            <a:r>
              <a:rPr lang="en-US" dirty="0"/>
              <a:t>: Developers can work on multiple versions (branches) of a project simultaneously and merge changes back together, enabling parallel development without conflicts.</a:t>
            </a:r>
          </a:p>
          <a:p>
            <a:pPr algn="just"/>
            <a:r>
              <a:rPr lang="en-US" dirty="0">
                <a:solidFill>
                  <a:schemeClr val="accent4"/>
                </a:solidFill>
              </a:rPr>
              <a:t>Collaboration</a:t>
            </a:r>
            <a:r>
              <a:rPr lang="en-US" dirty="0"/>
              <a:t>: VCS facilitates teamwork by allowing multiple developers to work on the same project concurrently, coordinating their changes and resolving conflicts.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B28B4CA-8DB6-0902-1075-B3D82BF83794}"/>
              </a:ext>
            </a:extLst>
          </p:cNvPr>
          <p:cNvGrpSpPr/>
          <p:nvPr/>
        </p:nvGrpSpPr>
        <p:grpSpPr>
          <a:xfrm>
            <a:off x="3853901" y="4495922"/>
            <a:ext cx="6263108" cy="2206854"/>
            <a:chOff x="3853901" y="4495922"/>
            <a:chExt cx="6263108" cy="2206854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C04838-ED9A-6309-1E9D-5E82F2349D79}"/>
                </a:ext>
              </a:extLst>
            </p:cNvPr>
            <p:cNvGrpSpPr/>
            <p:nvPr/>
          </p:nvGrpSpPr>
          <p:grpSpPr>
            <a:xfrm>
              <a:off x="3853901" y="4495922"/>
              <a:ext cx="3074437" cy="2088682"/>
              <a:chOff x="6726056" y="2115940"/>
              <a:chExt cx="4163158" cy="322003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5E75D9F-1A59-8200-5DAE-72A4E1AFC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72" t="6883" r="56047" b="27111"/>
              <a:stretch/>
            </p:blipFill>
            <p:spPr>
              <a:xfrm>
                <a:off x="6726056" y="3171017"/>
                <a:ext cx="764518" cy="1215388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6EB753B9-58BB-99BB-CEF7-978995187D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72" t="6883" r="56047" b="27111"/>
              <a:stretch/>
            </p:blipFill>
            <p:spPr>
              <a:xfrm>
                <a:off x="8238332" y="2115940"/>
                <a:ext cx="764518" cy="121538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A89E974-9745-776F-1FDB-A15239EFE0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14472" t="6883" r="56047" b="27111"/>
              <a:stretch/>
            </p:blipFill>
            <p:spPr>
              <a:xfrm>
                <a:off x="7722518" y="4120588"/>
                <a:ext cx="764518" cy="1215388"/>
              </a:xfrm>
              <a:prstGeom prst="rect">
                <a:avLst/>
              </a:prstGeom>
            </p:spPr>
          </p:pic>
          <p:sp>
            <p:nvSpPr>
              <p:cNvPr id="8" name="Arc 7">
                <a:extLst>
                  <a:ext uri="{FF2B5EF4-FFF2-40B4-BE49-F238E27FC236}">
                    <a16:creationId xmlns:a16="http://schemas.microsoft.com/office/drawing/2014/main" id="{FC04159C-4274-AEC2-A46D-27CC10BCB495}"/>
                  </a:ext>
                </a:extLst>
              </p:cNvPr>
              <p:cNvSpPr/>
              <p:nvPr/>
            </p:nvSpPr>
            <p:spPr>
              <a:xfrm rot="10800000">
                <a:off x="6976312" y="3741155"/>
                <a:ext cx="1582895" cy="1212549"/>
              </a:xfrm>
              <a:prstGeom prst="arc">
                <a:avLst>
                  <a:gd name="adj1" fmla="val 16199997"/>
                  <a:gd name="adj2" fmla="val 0"/>
                </a:avLst>
              </a:prstGeom>
              <a:ln>
                <a:solidFill>
                  <a:srgbClr val="00B05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9" name="Arc 8">
                <a:extLst>
                  <a:ext uri="{FF2B5EF4-FFF2-40B4-BE49-F238E27FC236}">
                    <a16:creationId xmlns:a16="http://schemas.microsoft.com/office/drawing/2014/main" id="{C2A8F292-DF4C-0210-8B87-8AD711933AA3}"/>
                  </a:ext>
                </a:extLst>
              </p:cNvPr>
              <p:cNvSpPr/>
              <p:nvPr/>
            </p:nvSpPr>
            <p:spPr>
              <a:xfrm rot="16200000">
                <a:off x="7436733" y="2401505"/>
                <a:ext cx="1582895" cy="1828591"/>
              </a:xfrm>
              <a:prstGeom prst="arc">
                <a:avLst>
                  <a:gd name="adj1" fmla="val 16199997"/>
                  <a:gd name="adj2" fmla="val 0"/>
                </a:avLst>
              </a:prstGeom>
              <a:ln>
                <a:solidFill>
                  <a:srgbClr val="00B050"/>
                </a:solidFill>
                <a:tailEnd type="non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A094D8C-2E5D-48C4-AE1B-CE864406F9B2}"/>
                  </a:ext>
                </a:extLst>
              </p:cNvPr>
              <p:cNvSpPr txBox="1"/>
              <p:nvPr/>
            </p:nvSpPr>
            <p:spPr>
              <a:xfrm>
                <a:off x="9236259" y="2256618"/>
                <a:ext cx="1652955" cy="996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feature</a:t>
                </a:r>
              </a:p>
              <a:p>
                <a:pPr algn="ctr"/>
                <a:r>
                  <a:rPr lang="en-IN" dirty="0">
                    <a:latin typeface="Consolas" panose="020B0609020204030204" pitchFamily="49" charset="0"/>
                  </a:rPr>
                  <a:t>branch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76FC952-7125-2BF6-1BC0-266EEE3AFC92}"/>
                  </a:ext>
                </a:extLst>
              </p:cNvPr>
              <p:cNvSpPr txBox="1"/>
              <p:nvPr/>
            </p:nvSpPr>
            <p:spPr>
              <a:xfrm>
                <a:off x="8650111" y="4460554"/>
                <a:ext cx="2098426" cy="56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dirty="0">
                    <a:latin typeface="Consolas" panose="020B0609020204030204" pitchFamily="49" charset="0"/>
                  </a:rPr>
                  <a:t>UI-branch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FA02CEC-42E9-861A-6272-EAC90CED579A}"/>
                </a:ext>
              </a:extLst>
            </p:cNvPr>
            <p:cNvCxnSpPr>
              <a:stCxn id="6" idx="3"/>
              <a:endCxn id="10" idx="3"/>
            </p:cNvCxnSpPr>
            <p:nvPr/>
          </p:nvCxnSpPr>
          <p:spPr>
            <a:xfrm>
              <a:off x="5535283" y="4890104"/>
              <a:ext cx="1393055" cy="202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7E70D68-4A18-C257-2826-7D035580663E}"/>
                </a:ext>
              </a:extLst>
            </p:cNvPr>
            <p:cNvCxnSpPr/>
            <p:nvPr/>
          </p:nvCxnSpPr>
          <p:spPr>
            <a:xfrm>
              <a:off x="5207040" y="6343764"/>
              <a:ext cx="1393055" cy="2023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D9A3669-FF8F-BABB-EB74-18776A09D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72" t="6883" r="56047" b="27111"/>
            <a:stretch/>
          </p:blipFill>
          <p:spPr>
            <a:xfrm>
              <a:off x="6916724" y="4519369"/>
              <a:ext cx="564586" cy="78836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C23A525-467C-93DE-1BF4-4ED7DB701C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72" t="6883" r="56047" b="27111"/>
            <a:stretch/>
          </p:blipFill>
          <p:spPr>
            <a:xfrm>
              <a:off x="6600203" y="5914412"/>
              <a:ext cx="564586" cy="788364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89A128-6499-5BC6-DEF6-BA484EC21DC2}"/>
                </a:ext>
              </a:extLst>
            </p:cNvPr>
            <p:cNvCxnSpPr>
              <a:cxnSpLocks/>
            </p:cNvCxnSpPr>
            <p:nvPr/>
          </p:nvCxnSpPr>
          <p:spPr>
            <a:xfrm>
              <a:off x="4362982" y="5628662"/>
              <a:ext cx="3386077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Arc 18">
              <a:extLst>
                <a:ext uri="{FF2B5EF4-FFF2-40B4-BE49-F238E27FC236}">
                  <a16:creationId xmlns:a16="http://schemas.microsoft.com/office/drawing/2014/main" id="{5BDCEF46-916F-66C7-1584-E148CBCA2957}"/>
                </a:ext>
              </a:extLst>
            </p:cNvPr>
            <p:cNvSpPr/>
            <p:nvPr/>
          </p:nvSpPr>
          <p:spPr>
            <a:xfrm rot="5400000">
              <a:off x="8176952" y="5386000"/>
              <a:ext cx="1168947" cy="786522"/>
            </a:xfrm>
            <a:prstGeom prst="arc">
              <a:avLst>
                <a:gd name="adj1" fmla="val 16199997"/>
                <a:gd name="adj2" fmla="val 0"/>
              </a:avLst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20" name="Arc 19">
              <a:extLst>
                <a:ext uri="{FF2B5EF4-FFF2-40B4-BE49-F238E27FC236}">
                  <a16:creationId xmlns:a16="http://schemas.microsoft.com/office/drawing/2014/main" id="{910E11CF-6D14-EB73-106A-A79B03430426}"/>
                </a:ext>
              </a:extLst>
            </p:cNvPr>
            <p:cNvSpPr/>
            <p:nvPr/>
          </p:nvSpPr>
          <p:spPr>
            <a:xfrm>
              <a:off x="6863977" y="5034302"/>
              <a:ext cx="1168947" cy="839637"/>
            </a:xfrm>
            <a:prstGeom prst="arc">
              <a:avLst>
                <a:gd name="adj1" fmla="val 16199997"/>
                <a:gd name="adj2" fmla="val 0"/>
              </a:avLst>
            </a:prstGeom>
            <a:ln>
              <a:solidFill>
                <a:srgbClr val="00B050"/>
              </a:solidFill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CFF7035-7F96-081E-8E03-5D9FA088C3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72" t="6883" r="56047" b="27111"/>
            <a:stretch/>
          </p:blipFill>
          <p:spPr>
            <a:xfrm>
              <a:off x="7749059" y="5164135"/>
              <a:ext cx="564586" cy="788364"/>
            </a:xfrm>
            <a:prstGeom prst="rect">
              <a:avLst/>
            </a:prstGeom>
          </p:spPr>
        </p:pic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6806AE6-B5AB-BD00-066D-C867F53D0737}"/>
                </a:ext>
              </a:extLst>
            </p:cNvPr>
            <p:cNvCxnSpPr>
              <a:cxnSpLocks/>
            </p:cNvCxnSpPr>
            <p:nvPr/>
          </p:nvCxnSpPr>
          <p:spPr>
            <a:xfrm>
              <a:off x="8208157" y="5628663"/>
              <a:ext cx="7482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0243C4A2-D835-D3FC-BCBA-CD0D229E3D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472" t="6883" r="56047" b="27111"/>
            <a:stretch/>
          </p:blipFill>
          <p:spPr>
            <a:xfrm>
              <a:off x="8839299" y="5117244"/>
              <a:ext cx="564586" cy="788364"/>
            </a:xfrm>
            <a:prstGeom prst="rect">
              <a:avLst/>
            </a:prstGeom>
          </p:spPr>
        </p:pic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C522F26-134D-EAAE-94F0-0D90A83F8F38}"/>
                </a:ext>
              </a:extLst>
            </p:cNvPr>
            <p:cNvCxnSpPr>
              <a:cxnSpLocks/>
            </p:cNvCxnSpPr>
            <p:nvPr/>
          </p:nvCxnSpPr>
          <p:spPr>
            <a:xfrm>
              <a:off x="7176519" y="6355488"/>
              <a:ext cx="1568896" cy="824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9DDEFCE-FD05-720E-7F41-ACEDD1851F5E}"/>
                </a:ext>
              </a:extLst>
            </p:cNvPr>
            <p:cNvCxnSpPr>
              <a:cxnSpLocks/>
            </p:cNvCxnSpPr>
            <p:nvPr/>
          </p:nvCxnSpPr>
          <p:spPr>
            <a:xfrm>
              <a:off x="9368735" y="5628664"/>
              <a:ext cx="748274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A909306-3A01-F7B4-733C-EEE840B00D87}"/>
              </a:ext>
            </a:extLst>
          </p:cNvPr>
          <p:cNvSpPr txBox="1"/>
          <p:nvPr/>
        </p:nvSpPr>
        <p:spPr>
          <a:xfrm>
            <a:off x="4359499" y="5314000"/>
            <a:ext cx="1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AD3FAB-3085-974A-C8A2-39474AD77E02}"/>
              </a:ext>
            </a:extLst>
          </p:cNvPr>
          <p:cNvSpPr txBox="1"/>
          <p:nvPr/>
        </p:nvSpPr>
        <p:spPr>
          <a:xfrm>
            <a:off x="9505939" y="5102987"/>
            <a:ext cx="1220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Consolas" panose="020B0609020204030204" pitchFamily="49" charset="0"/>
              </a:rPr>
              <a:t>main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0790F576-01E0-7D47-32EB-5BD7B3A39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48217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99A7-33F2-E429-2563-05071B0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354-00E3-CDEE-F83A-246A26137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891784" cy="4351338"/>
          </a:xfrm>
        </p:spPr>
        <p:txBody>
          <a:bodyPr>
            <a:noAutofit/>
          </a:bodyPr>
          <a:lstStyle/>
          <a:p>
            <a:pPr algn="just"/>
            <a:r>
              <a:rPr lang="en-US" sz="2400" dirty="0"/>
              <a:t>There are two types of Version Control Systems (VCS):</a:t>
            </a:r>
          </a:p>
          <a:p>
            <a:pPr algn="just"/>
            <a:r>
              <a:rPr lang="en-US" sz="2400" dirty="0">
                <a:solidFill>
                  <a:schemeClr val="accent6"/>
                </a:solidFill>
              </a:rPr>
              <a:t>Centralized Version Control Systems</a:t>
            </a:r>
            <a:r>
              <a:rPr lang="en-US" sz="2400" dirty="0"/>
              <a:t>: </a:t>
            </a:r>
          </a:p>
          <a:p>
            <a:pPr algn="just"/>
            <a:r>
              <a:rPr lang="en-US" sz="2400" dirty="0"/>
              <a:t>In CVCS, each developer typically </a:t>
            </a:r>
            <a:r>
              <a:rPr lang="en-US" sz="2400" dirty="0">
                <a:solidFill>
                  <a:srgbClr val="0070C0"/>
                </a:solidFill>
              </a:rPr>
              <a:t>checks out</a:t>
            </a:r>
            <a:r>
              <a:rPr lang="en-US" sz="2400" dirty="0"/>
              <a:t> files from a central repository to their local machine. </a:t>
            </a:r>
          </a:p>
          <a:p>
            <a:pPr algn="just"/>
            <a:r>
              <a:rPr lang="en-US" sz="2400" dirty="0"/>
              <a:t>They  </a:t>
            </a:r>
            <a:r>
              <a:rPr lang="en-US" sz="2400" dirty="0">
                <a:solidFill>
                  <a:srgbClr val="0070C0"/>
                </a:solidFill>
              </a:rPr>
              <a:t>modify</a:t>
            </a:r>
            <a:r>
              <a:rPr lang="en-US" sz="2400" dirty="0"/>
              <a:t> files locally and then </a:t>
            </a:r>
            <a:r>
              <a:rPr lang="en-US" sz="2400" dirty="0">
                <a:solidFill>
                  <a:srgbClr val="0070C0"/>
                </a:solidFill>
              </a:rPr>
              <a:t>commit</a:t>
            </a:r>
            <a:r>
              <a:rPr lang="en-US" sz="2400" dirty="0"/>
              <a:t> changes back to the </a:t>
            </a:r>
            <a:r>
              <a:rPr lang="en-US" sz="2400" dirty="0">
                <a:solidFill>
                  <a:schemeClr val="accent6"/>
                </a:solidFill>
              </a:rPr>
              <a:t>central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accent6"/>
                </a:solidFill>
              </a:rPr>
              <a:t>repository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However, the version history and control over changes are </a:t>
            </a:r>
            <a:r>
              <a:rPr lang="en-US" sz="2400" dirty="0">
                <a:solidFill>
                  <a:schemeClr val="accent6"/>
                </a:solidFill>
              </a:rPr>
              <a:t>centralized</a:t>
            </a:r>
            <a:r>
              <a:rPr lang="en-US" sz="2400" dirty="0"/>
              <a:t> on the server.</a:t>
            </a:r>
          </a:p>
          <a:p>
            <a:pPr algn="just"/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74853F-E55E-8EA9-C613-DAEA1C67A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144" r="516"/>
          <a:stretch/>
        </p:blipFill>
        <p:spPr>
          <a:xfrm>
            <a:off x="7101723" y="1531917"/>
            <a:ext cx="5054186" cy="4722824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DC3319-AB17-966D-FFA7-6BED59993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32572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C99A7-33F2-E429-2563-05071B0D8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- Version Control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C2354-00E3-CDEE-F83A-246A261379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455228" cy="4351338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solidFill>
                  <a:schemeClr val="accent6"/>
                </a:solidFill>
              </a:rPr>
              <a:t>Distributed Version Control System: </a:t>
            </a:r>
          </a:p>
          <a:p>
            <a:pPr algn="just"/>
            <a:r>
              <a:rPr lang="en-US" sz="2400" dirty="0"/>
              <a:t>In contrast, DVCS like Git allows each developer to have a </a:t>
            </a:r>
            <a:r>
              <a:rPr lang="en-US" sz="2400" dirty="0">
                <a:solidFill>
                  <a:schemeClr val="accent6"/>
                </a:solidFill>
              </a:rPr>
              <a:t>complete</a:t>
            </a:r>
            <a:r>
              <a:rPr lang="en-US" sz="2400" dirty="0"/>
              <a:t> copy of the </a:t>
            </a:r>
            <a:r>
              <a:rPr lang="en-US" sz="2400" dirty="0">
                <a:solidFill>
                  <a:schemeClr val="accent6"/>
                </a:solidFill>
              </a:rPr>
              <a:t>repository</a:t>
            </a:r>
            <a:r>
              <a:rPr lang="en-US" sz="2400" dirty="0"/>
              <a:t>, including its entire </a:t>
            </a:r>
            <a:r>
              <a:rPr lang="en-US" sz="2400" dirty="0">
                <a:solidFill>
                  <a:schemeClr val="accent6"/>
                </a:solidFill>
              </a:rPr>
              <a:t>history</a:t>
            </a:r>
            <a:r>
              <a:rPr lang="en-US" sz="2400" dirty="0"/>
              <a:t>, on their local machine. </a:t>
            </a:r>
          </a:p>
          <a:p>
            <a:pPr algn="just"/>
            <a:r>
              <a:rPr lang="en-US" sz="2400" dirty="0"/>
              <a:t>This means developers can work </a:t>
            </a:r>
            <a:r>
              <a:rPr lang="en-US" sz="2400" dirty="0">
                <a:solidFill>
                  <a:srgbClr val="0070C0"/>
                </a:solidFill>
              </a:rPr>
              <a:t>independently</a:t>
            </a:r>
            <a:r>
              <a:rPr lang="en-US" sz="2400" dirty="0"/>
              <a:t>, create branches, commit changes, and merge changes locally </a:t>
            </a:r>
            <a:r>
              <a:rPr lang="en-US" sz="2400" dirty="0">
                <a:solidFill>
                  <a:srgbClr val="0070C0"/>
                </a:solidFill>
              </a:rPr>
              <a:t>without</a:t>
            </a:r>
            <a:r>
              <a:rPr lang="en-US" sz="2400" dirty="0"/>
              <a:t> immediate </a:t>
            </a:r>
            <a:r>
              <a:rPr lang="en-US" sz="2400" dirty="0">
                <a:solidFill>
                  <a:srgbClr val="0070C0"/>
                </a:solidFill>
              </a:rPr>
              <a:t>dependency</a:t>
            </a:r>
            <a:r>
              <a:rPr lang="en-US" sz="2400" dirty="0"/>
              <a:t> on a central </a:t>
            </a:r>
            <a:r>
              <a:rPr lang="en-US" sz="2400" dirty="0">
                <a:solidFill>
                  <a:srgbClr val="0070C0"/>
                </a:solidFill>
              </a:rPr>
              <a:t>server</a:t>
            </a:r>
            <a:r>
              <a:rPr lang="en-US" sz="2400" dirty="0"/>
              <a:t>. </a:t>
            </a:r>
          </a:p>
          <a:p>
            <a:pPr algn="just"/>
            <a:r>
              <a:rPr lang="en-US" sz="2400" dirty="0"/>
              <a:t>They can later </a:t>
            </a:r>
            <a:r>
              <a:rPr lang="en-US" sz="2400" dirty="0">
                <a:solidFill>
                  <a:schemeClr val="accent6"/>
                </a:solidFill>
              </a:rPr>
              <a:t>synchronize</a:t>
            </a:r>
            <a:r>
              <a:rPr lang="en-US" sz="2400" dirty="0"/>
              <a:t> their </a:t>
            </a:r>
            <a:r>
              <a:rPr lang="en-US" sz="2400" dirty="0">
                <a:solidFill>
                  <a:schemeClr val="accent6"/>
                </a:solidFill>
              </a:rPr>
              <a:t>changes</a:t>
            </a:r>
            <a:r>
              <a:rPr lang="en-US" sz="2400" dirty="0"/>
              <a:t> with others' repositories as needed.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457DEB-0247-4FE6-E6E4-A96E56995C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389" t="1" r="257" b="421"/>
          <a:stretch/>
        </p:blipFill>
        <p:spPr>
          <a:xfrm>
            <a:off x="7375955" y="1891726"/>
            <a:ext cx="4739356" cy="435133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481ABE-2F40-0BE1-9C02-681C568A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Department of CSE, BEC</a:t>
            </a:r>
          </a:p>
        </p:txBody>
      </p:sp>
    </p:spTree>
    <p:extLst>
      <p:ext uri="{BB962C8B-B14F-4D97-AF65-F5344CB8AC3E}">
        <p14:creationId xmlns:p14="http://schemas.microsoft.com/office/powerpoint/2010/main" val="3902830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</TotalTime>
  <Words>2456</Words>
  <Application>Microsoft Office PowerPoint</Application>
  <PresentationFormat>Widescreen</PresentationFormat>
  <Paragraphs>341</Paragraphs>
  <Slides>45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Consolas</vt:lpstr>
      <vt:lpstr>Office Theme</vt:lpstr>
      <vt:lpstr>Where to start DevOps?</vt:lpstr>
      <vt:lpstr>Git</vt:lpstr>
      <vt:lpstr>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 - Version Control System</vt:lpstr>
      <vt:lpstr>Git-GitHub</vt:lpstr>
      <vt:lpstr>Git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Git - Workflow</vt:lpstr>
      <vt:lpstr>PowerPoint Presentation</vt:lpstr>
      <vt:lpstr>Git - Workflow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SUDHAKAR.NAGALLA</dc:creator>
  <cp:lastModifiedBy>MANIDEEP KARUMANCHI</cp:lastModifiedBy>
  <cp:revision>50</cp:revision>
  <dcterms:created xsi:type="dcterms:W3CDTF">2024-07-13T13:29:28Z</dcterms:created>
  <dcterms:modified xsi:type="dcterms:W3CDTF">2024-10-09T16:32:41Z</dcterms:modified>
</cp:coreProperties>
</file>